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5"/>
  </p:sldMasterIdLst>
  <p:notesMasterIdLst>
    <p:notesMasterId r:id="rId14"/>
  </p:notesMasterIdLst>
  <p:sldIdLst>
    <p:sldId id="256" r:id="rId6"/>
    <p:sldId id="4640" r:id="rId7"/>
    <p:sldId id="4642" r:id="rId8"/>
    <p:sldId id="4643" r:id="rId9"/>
    <p:sldId id="4623" r:id="rId10"/>
    <p:sldId id="4650" r:id="rId11"/>
    <p:sldId id="4685" r:id="rId12"/>
    <p:sldId id="4684" r:id="rId13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6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 userDrawn="1">
          <p15:clr>
            <a:srgbClr val="A4A3A4"/>
          </p15:clr>
        </p15:guide>
        <p15:guide id="2" pos="2208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9D9D9"/>
    <a:srgbClr val="3CC379"/>
    <a:srgbClr val="04152C"/>
    <a:srgbClr val="164F90"/>
    <a:srgbClr val="00628C"/>
    <a:srgbClr val="987537"/>
    <a:srgbClr val="002C53"/>
    <a:srgbClr val="026685"/>
    <a:srgbClr val="003656"/>
    <a:srgbClr val="0173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83" autoAdjust="0"/>
    <p:restoredTop sz="95040" autoAdjust="0"/>
  </p:normalViewPr>
  <p:slideViewPr>
    <p:cSldViewPr snapToGrid="0" showGuides="1">
      <p:cViewPr varScale="1">
        <p:scale>
          <a:sx n="158" d="100"/>
          <a:sy n="158" d="100"/>
        </p:scale>
        <p:origin x="216" y="840"/>
      </p:cViewPr>
      <p:guideLst>
        <p:guide orient="horz" pos="2208"/>
        <p:guide pos="3864"/>
      </p:guideLst>
    </p:cSldViewPr>
  </p:slideViewPr>
  <p:outlineViewPr>
    <p:cViewPr>
      <p:scale>
        <a:sx n="33" d="100"/>
        <a:sy n="33" d="100"/>
      </p:scale>
      <p:origin x="0" y="-7192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71" d="100"/>
        <a:sy n="71" d="100"/>
      </p:scale>
      <p:origin x="0" y="0"/>
    </p:cViewPr>
  </p:sorterViewPr>
  <p:notesViewPr>
    <p:cSldViewPr snapToGrid="0" showGuides="1">
      <p:cViewPr varScale="1">
        <p:scale>
          <a:sx n="84" d="100"/>
          <a:sy n="84" d="100"/>
        </p:scale>
        <p:origin x="3796" y="88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1.xml"/><Relationship Id="rId15" Type="http://schemas.openxmlformats.org/officeDocument/2006/relationships/presProps" Target="presProps.xml"/><Relationship Id="rId10" Type="http://schemas.openxmlformats.org/officeDocument/2006/relationships/slide" Target="slides/slide5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37840" cy="466434"/>
          </a:xfrm>
          <a:prstGeom prst="rect">
            <a:avLst/>
          </a:prstGeom>
        </p:spPr>
        <p:txBody>
          <a:bodyPr vert="horz" lIns="93173" tIns="46587" rIns="93173" bIns="46587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1"/>
            <a:ext cx="3037840" cy="466434"/>
          </a:xfrm>
          <a:prstGeom prst="rect">
            <a:avLst/>
          </a:prstGeom>
        </p:spPr>
        <p:txBody>
          <a:bodyPr vert="horz" lIns="93173" tIns="46587" rIns="93173" bIns="46587" rtlCol="0"/>
          <a:lstStyle>
            <a:lvl1pPr algn="r">
              <a:defRPr sz="1200"/>
            </a:lvl1pPr>
          </a:lstStyle>
          <a:p>
            <a:fld id="{E2CA15C7-C007-4939-BA6A-9179E95B07B6}" type="datetimeFigureOut">
              <a:rPr lang="en-US" smtClean="0"/>
              <a:t>6/7/21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3" tIns="46587" rIns="93173" bIns="46587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7"/>
          </a:xfrm>
          <a:prstGeom prst="rect">
            <a:avLst/>
          </a:prstGeom>
        </p:spPr>
        <p:txBody>
          <a:bodyPr vert="horz" lIns="93173" tIns="46587" rIns="93173" bIns="46587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8"/>
            <a:ext cx="3037840" cy="466433"/>
          </a:xfrm>
          <a:prstGeom prst="rect">
            <a:avLst/>
          </a:prstGeom>
        </p:spPr>
        <p:txBody>
          <a:bodyPr vert="horz" lIns="93173" tIns="46587" rIns="93173" bIns="46587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8"/>
            <a:ext cx="3037840" cy="466433"/>
          </a:xfrm>
          <a:prstGeom prst="rect">
            <a:avLst/>
          </a:prstGeom>
        </p:spPr>
        <p:txBody>
          <a:bodyPr vert="horz" lIns="93173" tIns="46587" rIns="93173" bIns="46587" rtlCol="0" anchor="b"/>
          <a:lstStyle>
            <a:lvl1pPr algn="r">
              <a:defRPr sz="1200"/>
            </a:lvl1pPr>
          </a:lstStyle>
          <a:p>
            <a:fld id="{077B875F-842B-4024-A850-D97B9780511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60836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1039" y="4473893"/>
            <a:ext cx="5965180" cy="4527040"/>
          </a:xfrm>
        </p:spPr>
        <p:txBody>
          <a:bodyPr/>
          <a:lstStyle/>
          <a:p>
            <a:pPr algn="r"/>
            <a:endParaRPr lang="en-US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B875F-842B-4024-A850-D97B97805117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3566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98463" y="696913"/>
            <a:ext cx="6188075" cy="3481387"/>
          </a:xfrm>
          <a:ln/>
        </p:spPr>
      </p:sp>
      <p:sp>
        <p:nvSpPr>
          <p:cNvPr id="24578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>
              <a:ea typeface="ＭＳ Ｐゴシック" charset="0"/>
              <a:cs typeface="ＭＳ Ｐゴシック" charset="0"/>
            </a:endParaRPr>
          </a:p>
        </p:txBody>
      </p:sp>
      <p:sp>
        <p:nvSpPr>
          <p:cNvPr id="2457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27571" indent="-279835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19340" indent="-223868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567076" indent="-223868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14812" indent="-223868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462548" indent="-22386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10284" indent="-22386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358020" indent="-22386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05756" indent="-22386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78E11644-55C8-EE46-A74E-98430838BDFC}" type="slidenum">
              <a:rPr lang="en-US" sz="1200" b="0">
                <a:solidFill>
                  <a:srgbClr val="000000"/>
                </a:solidFill>
              </a:rPr>
              <a:pPr eaLnBrk="1" hangingPunct="1"/>
              <a:t>2</a:t>
            </a:fld>
            <a:endParaRPr lang="en-US" sz="1200" b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92658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7B875F-842B-4024-A850-D97B97805117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91191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98463" y="696913"/>
            <a:ext cx="6188075" cy="3481387"/>
          </a:xfrm>
          <a:ln/>
        </p:spPr>
      </p:sp>
      <p:sp>
        <p:nvSpPr>
          <p:cNvPr id="24578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2457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27571" indent="-279835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19340" indent="-223868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567076" indent="-223868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14812" indent="-223868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462548" indent="-22386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10284" indent="-22386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358020" indent="-22386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05756" indent="-22386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78E11644-55C8-EE46-A74E-98430838BDFC}" type="slidenum">
              <a:rPr lang="en-US" sz="1200" b="0">
                <a:solidFill>
                  <a:srgbClr val="000000"/>
                </a:solidFill>
              </a:rPr>
              <a:pPr eaLnBrk="1" hangingPunct="1"/>
              <a:t>8</a:t>
            </a:fld>
            <a:endParaRPr lang="en-US" sz="1200" b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61809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4_Blank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0DA0247-51EB-AF48-BE00-6BC9B846EE65}"/>
              </a:ext>
            </a:extLst>
          </p:cNvPr>
          <p:cNvSpPr/>
          <p:nvPr userDrawn="1"/>
        </p:nvSpPr>
        <p:spPr>
          <a:xfrm>
            <a:off x="204281" y="6508204"/>
            <a:ext cx="814205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indent="-457200" algn="l">
              <a:spcBef>
                <a:spcPts val="0"/>
              </a:spcBef>
              <a:spcAft>
                <a:spcPts val="0"/>
              </a:spcAft>
            </a:pPr>
            <a:r>
              <a:rPr lang="en-US" sz="800" b="1" dirty="0"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© 2020 The MITRE Corporation. All rights reserved. Approved for Public Release; Distribution </a:t>
            </a:r>
            <a:r>
              <a:rPr lang="en-US" sz="800" b="1" dirty="0">
                <a:solidFill>
                  <a:srgbClr val="D9D9D9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Unlimited</a:t>
            </a:r>
            <a:r>
              <a:rPr lang="en-US" sz="800" b="1" dirty="0"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</a:t>
            </a:r>
            <a:r>
              <a:rPr lang="en-US" sz="800" b="1" dirty="0">
                <a:solidFill>
                  <a:srgbClr val="D9D9D9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Case</a:t>
            </a:r>
            <a:r>
              <a:rPr lang="en-US" sz="800" b="1" dirty="0"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No: </a:t>
            </a:r>
            <a:r>
              <a:rPr lang="en-US" sz="800" b="1" dirty="0">
                <a:solidFill>
                  <a:srgbClr val="D9D9D9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20-01465-22</a:t>
            </a:r>
            <a:endParaRPr lang="en-US" sz="800" b="1" dirty="0">
              <a:solidFill>
                <a:srgbClr val="D9D9D9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19FB4D-6DE1-1840-A929-556AF6E58F3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32789" y="6210329"/>
            <a:ext cx="1107078" cy="664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2562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60366D8-0D8D-472A-962A-F1C6CE7EF482}"/>
              </a:ext>
            </a:extLst>
          </p:cNvPr>
          <p:cNvSpPr/>
          <p:nvPr userDrawn="1"/>
        </p:nvSpPr>
        <p:spPr>
          <a:xfrm>
            <a:off x="204281" y="6508204"/>
            <a:ext cx="814205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indent="-457200" algn="l">
              <a:spcBef>
                <a:spcPts val="0"/>
              </a:spcBef>
              <a:spcAft>
                <a:spcPts val="0"/>
              </a:spcAft>
            </a:pPr>
            <a:r>
              <a:rPr lang="en-US" sz="800" b="1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© 2020 The MITRE Corporation. All rights reserved. Approved for Public Release; Distribution Unlimited. Case No: 20-01465-22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5FF84E-6D45-E54E-A088-ECB7A61D104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29128" y="6431280"/>
            <a:ext cx="927592" cy="264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1197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5_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D3CF088-6BE5-46B2-8D7C-E8D0A1DC0DD7}"/>
              </a:ext>
            </a:extLst>
          </p:cNvPr>
          <p:cNvSpPr/>
          <p:nvPr userDrawn="1"/>
        </p:nvSpPr>
        <p:spPr>
          <a:xfrm>
            <a:off x="204281" y="6508204"/>
            <a:ext cx="814205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indent="-457200" algn="l">
              <a:spcBef>
                <a:spcPts val="0"/>
              </a:spcBef>
              <a:spcAft>
                <a:spcPts val="0"/>
              </a:spcAft>
            </a:pPr>
            <a:r>
              <a:rPr lang="en-US" sz="800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© 2020 The MITRE Corporation. All rights reserved. Approved for Public Release; Distribution Unlimited. Case No: 20-01465-22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9CB5132-7F3D-3048-97F9-18B8567D46C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32789" y="6210329"/>
            <a:ext cx="1107078" cy="664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7257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Blank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7F94F69-06F4-48F0-AEF0-45FF44E0996D}"/>
              </a:ext>
            </a:extLst>
          </p:cNvPr>
          <p:cNvSpPr/>
          <p:nvPr userDrawn="1"/>
        </p:nvSpPr>
        <p:spPr>
          <a:xfrm>
            <a:off x="204281" y="6508204"/>
            <a:ext cx="814205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indent="-457200" algn="l">
              <a:spcBef>
                <a:spcPts val="0"/>
              </a:spcBef>
              <a:spcAft>
                <a:spcPts val="0"/>
              </a:spcAft>
            </a:pPr>
            <a:r>
              <a:rPr lang="en-US" sz="800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© 2020 The MITRE Corporation. All rights reserved. Approved for Public Release; Distribution Unlimited. Case No: 20-01465-22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0C6E3B-FCDA-1146-BB99-A452982C0C9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32789" y="6210329"/>
            <a:ext cx="1107078" cy="664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6802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8A76FA2-DCE2-1841-8B58-C43A87456EA0}"/>
              </a:ext>
            </a:extLst>
          </p:cNvPr>
          <p:cNvSpPr/>
          <p:nvPr userDrawn="1"/>
        </p:nvSpPr>
        <p:spPr>
          <a:xfrm>
            <a:off x="204281" y="6508204"/>
            <a:ext cx="814205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indent="-457200" algn="l">
              <a:spcBef>
                <a:spcPts val="0"/>
              </a:spcBef>
              <a:spcAft>
                <a:spcPts val="0"/>
              </a:spcAft>
            </a:pPr>
            <a:r>
              <a:rPr lang="en-US" sz="800" b="1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© 2020 The MITRE Corporation. All rights reserved. Approved for Public Release; Distribution Unlimited. Case No: 20-01465-22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C440A2-2F0E-574C-A481-D055647E784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29128" y="6431280"/>
            <a:ext cx="927592" cy="264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1277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812800" y="274638"/>
            <a:ext cx="10972800" cy="86836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>
              <a:lnSpc>
                <a:spcPts val="3200"/>
              </a:lnSpc>
              <a:defRPr lang="en-US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idx="1"/>
          </p:nvPr>
        </p:nvSpPr>
        <p:spPr>
          <a:xfrm>
            <a:off x="812800" y="1447800"/>
            <a:ext cx="10972800" cy="4953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spcAft>
                <a:spcPts val="600"/>
              </a:spcAft>
              <a:defRPr lang="en-US" smtClean="0"/>
            </a:lvl1pPr>
            <a:lvl2pPr>
              <a:spcAft>
                <a:spcPts val="600"/>
              </a:spcAft>
              <a:defRPr lang="en-US" smtClean="0"/>
            </a:lvl2pPr>
            <a:lvl3pPr>
              <a:spcAft>
                <a:spcPts val="600"/>
              </a:spcAft>
              <a:defRPr lang="en-US" smtClean="0"/>
            </a:lvl3pPr>
            <a:lvl4pPr marL="1027113" indent="-280988">
              <a:buClr>
                <a:schemeClr val="tx2"/>
              </a:buClr>
              <a:defRPr lang="en-US" smtClean="0"/>
            </a:lvl4pPr>
            <a:lvl5pPr marL="1319213" indent="-228600">
              <a:buClr>
                <a:schemeClr val="tx2"/>
              </a:buClr>
              <a:buSzPct val="60000"/>
              <a:buFont typeface="Wingdings" pitchFamily="2" charset="2"/>
              <a:buChar char="q"/>
              <a:tabLst/>
              <a:defRPr lang="en-US" smtClean="0"/>
            </a:lvl5pPr>
            <a:lvl6pPr marL="1608138" indent="-228600">
              <a:buClr>
                <a:schemeClr val="tx2"/>
              </a:buClr>
              <a:buFont typeface="Helvetica LT Std" pitchFamily="34" charset="0"/>
              <a:buChar char="–"/>
              <a:tabLst/>
              <a:defRPr lang="en-US" smtClean="0"/>
            </a:lvl6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2"/>
          <p:cNvSpPr txBox="1">
            <a:spLocks/>
          </p:cNvSpPr>
          <p:nvPr userDrawn="1"/>
        </p:nvSpPr>
        <p:spPr>
          <a:xfrm>
            <a:off x="812800" y="6599435"/>
            <a:ext cx="8011887" cy="10616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marR="0" indent="-457200" algn="l">
              <a:spcBef>
                <a:spcPts val="0"/>
              </a:spcBef>
              <a:spcAft>
                <a:spcPts val="0"/>
              </a:spcAft>
            </a:pPr>
            <a:r>
              <a:rPr lang="en-US" sz="800" b="1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© 2020 The MITRE Corporation. All rights reserved. Approved for Public Release; Distribution Unlimited. Case No: 19-01876-33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F6DFEF-BCF5-0C4B-AD7F-6933E59BD6B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29128" y="6431280"/>
            <a:ext cx="927592" cy="264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4138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765356"/>
          </a:xfrm>
          <a:prstGeom prst="rect">
            <a:avLst/>
          </a:prstGeom>
          <a:solidFill>
            <a:srgbClr val="2A68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22021D46-823A-4EFB-8DA9-4F26751591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8400" y="189466"/>
            <a:ext cx="9753600" cy="4108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3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EFC39DE-98EF-4D47-8420-9548AA6F5206}"/>
              </a:ext>
            </a:extLst>
          </p:cNvPr>
          <p:cNvSpPr/>
          <p:nvPr userDrawn="1"/>
        </p:nvSpPr>
        <p:spPr>
          <a:xfrm>
            <a:off x="204281" y="6508204"/>
            <a:ext cx="814205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indent="-457200" algn="l">
              <a:spcBef>
                <a:spcPts val="0"/>
              </a:spcBef>
              <a:spcAft>
                <a:spcPts val="0"/>
              </a:spcAft>
            </a:pPr>
            <a:r>
              <a:rPr lang="en-US" sz="800" b="1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© 2020 The MITRE Corporation. All rights reserved. Approved for Public Release; Distribution Unlimited. Case No: 20-01465-22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B050353-5F3E-6B46-82BE-4B797BC45C0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29128" y="6431280"/>
            <a:ext cx="927592" cy="2641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BC7355B-6806-2449-94C8-FFA53A1F6E8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219" y="129146"/>
            <a:ext cx="1250242" cy="537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5431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1"/>
            <a:ext cx="12192000" cy="765356"/>
          </a:xfrm>
          <a:prstGeom prst="rect">
            <a:avLst/>
          </a:prstGeom>
          <a:solidFill>
            <a:srgbClr val="2A68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22021D46-823A-4EFB-8DA9-4F26751591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8400" y="189467"/>
            <a:ext cx="9753600" cy="4108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3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9D88433-37F7-114B-987E-22873CF946B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219" y="129146"/>
            <a:ext cx="1250242" cy="537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3101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7DF2C6-C7E6-4818-802B-89175EB8EB13}" type="datetimeFigureOut">
              <a:rPr lang="en-US" smtClean="0"/>
              <a:t>6/7/21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6DB783-D286-4D17-B532-86223E23B7B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29253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55" r:id="rId2"/>
    <p:sldLayoutId id="2147483664" r:id="rId3"/>
    <p:sldLayoutId id="2147483662" r:id="rId4"/>
    <p:sldLayoutId id="2147483661" r:id="rId5"/>
    <p:sldLayoutId id="2147483674" r:id="rId6"/>
    <p:sldLayoutId id="2147483676" r:id="rId7"/>
    <p:sldLayoutId id="2147483677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9.png"/><Relationship Id="rId18" Type="http://schemas.openxmlformats.org/officeDocument/2006/relationships/image" Target="../media/image24.png"/><Relationship Id="rId26" Type="http://schemas.openxmlformats.org/officeDocument/2006/relationships/image" Target="../media/image32.png"/><Relationship Id="rId3" Type="http://schemas.openxmlformats.org/officeDocument/2006/relationships/image" Target="../media/image10.png"/><Relationship Id="rId21" Type="http://schemas.openxmlformats.org/officeDocument/2006/relationships/image" Target="../media/image27.png"/><Relationship Id="rId34" Type="http://schemas.openxmlformats.org/officeDocument/2006/relationships/image" Target="../media/image40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17" Type="http://schemas.openxmlformats.org/officeDocument/2006/relationships/image" Target="../media/image23.png"/><Relationship Id="rId25" Type="http://schemas.openxmlformats.org/officeDocument/2006/relationships/image" Target="../media/image31.png"/><Relationship Id="rId33" Type="http://schemas.openxmlformats.org/officeDocument/2006/relationships/image" Target="../media/image39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2.jpeg"/><Relationship Id="rId20" Type="http://schemas.openxmlformats.org/officeDocument/2006/relationships/image" Target="../media/image26.jpeg"/><Relationship Id="rId29" Type="http://schemas.openxmlformats.org/officeDocument/2006/relationships/image" Target="../media/image3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24" Type="http://schemas.openxmlformats.org/officeDocument/2006/relationships/image" Target="../media/image30.png"/><Relationship Id="rId32" Type="http://schemas.openxmlformats.org/officeDocument/2006/relationships/image" Target="../media/image38.png"/><Relationship Id="rId5" Type="http://schemas.openxmlformats.org/officeDocument/2006/relationships/image" Target="../media/image11.png"/><Relationship Id="rId15" Type="http://schemas.openxmlformats.org/officeDocument/2006/relationships/image" Target="../media/image21.jpeg"/><Relationship Id="rId23" Type="http://schemas.openxmlformats.org/officeDocument/2006/relationships/image" Target="../media/image29.png"/><Relationship Id="rId28" Type="http://schemas.openxmlformats.org/officeDocument/2006/relationships/image" Target="../media/image34.png"/><Relationship Id="rId36" Type="http://schemas.openxmlformats.org/officeDocument/2006/relationships/image" Target="../media/image42.gif"/><Relationship Id="rId10" Type="http://schemas.openxmlformats.org/officeDocument/2006/relationships/image" Target="../media/image16.png"/><Relationship Id="rId19" Type="http://schemas.openxmlformats.org/officeDocument/2006/relationships/image" Target="../media/image25.png"/><Relationship Id="rId31" Type="http://schemas.openxmlformats.org/officeDocument/2006/relationships/image" Target="../media/image37.png"/><Relationship Id="rId4" Type="http://schemas.microsoft.com/office/2007/relationships/hdphoto" Target="../media/hdphoto2.wdp"/><Relationship Id="rId9" Type="http://schemas.openxmlformats.org/officeDocument/2006/relationships/image" Target="../media/image15.png"/><Relationship Id="rId14" Type="http://schemas.openxmlformats.org/officeDocument/2006/relationships/image" Target="../media/image20.png"/><Relationship Id="rId22" Type="http://schemas.openxmlformats.org/officeDocument/2006/relationships/image" Target="../media/image28.png"/><Relationship Id="rId27" Type="http://schemas.openxmlformats.org/officeDocument/2006/relationships/image" Target="../media/image33.png"/><Relationship Id="rId30" Type="http://schemas.openxmlformats.org/officeDocument/2006/relationships/image" Target="../media/image36.png"/><Relationship Id="rId35" Type="http://schemas.openxmlformats.org/officeDocument/2006/relationships/image" Target="../media/image41.png"/><Relationship Id="rId8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1.jpeg"/><Relationship Id="rId18" Type="http://schemas.openxmlformats.org/officeDocument/2006/relationships/image" Target="../media/image26.jpeg"/><Relationship Id="rId26" Type="http://schemas.openxmlformats.org/officeDocument/2006/relationships/image" Target="../media/image34.png"/><Relationship Id="rId21" Type="http://schemas.openxmlformats.org/officeDocument/2006/relationships/image" Target="../media/image29.png"/><Relationship Id="rId34" Type="http://schemas.openxmlformats.org/officeDocument/2006/relationships/image" Target="../media/image42.gif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17" Type="http://schemas.openxmlformats.org/officeDocument/2006/relationships/image" Target="../media/image25.png"/><Relationship Id="rId25" Type="http://schemas.openxmlformats.org/officeDocument/2006/relationships/image" Target="../media/image33.png"/><Relationship Id="rId33" Type="http://schemas.openxmlformats.org/officeDocument/2006/relationships/image" Target="../media/image41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24.png"/><Relationship Id="rId20" Type="http://schemas.openxmlformats.org/officeDocument/2006/relationships/image" Target="../media/image28.png"/><Relationship Id="rId29" Type="http://schemas.openxmlformats.org/officeDocument/2006/relationships/image" Target="../media/image37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24" Type="http://schemas.openxmlformats.org/officeDocument/2006/relationships/image" Target="../media/image32.png"/><Relationship Id="rId32" Type="http://schemas.openxmlformats.org/officeDocument/2006/relationships/image" Target="../media/image40.png"/><Relationship Id="rId37" Type="http://schemas.openxmlformats.org/officeDocument/2006/relationships/image" Target="../media/image4.emf"/><Relationship Id="rId5" Type="http://schemas.openxmlformats.org/officeDocument/2006/relationships/image" Target="../media/image13.png"/><Relationship Id="rId15" Type="http://schemas.openxmlformats.org/officeDocument/2006/relationships/image" Target="../media/image23.png"/><Relationship Id="rId23" Type="http://schemas.openxmlformats.org/officeDocument/2006/relationships/image" Target="../media/image31.png"/><Relationship Id="rId28" Type="http://schemas.openxmlformats.org/officeDocument/2006/relationships/image" Target="../media/image36.png"/><Relationship Id="rId36" Type="http://schemas.openxmlformats.org/officeDocument/2006/relationships/image" Target="../media/image49.png"/><Relationship Id="rId10" Type="http://schemas.openxmlformats.org/officeDocument/2006/relationships/image" Target="../media/image18.png"/><Relationship Id="rId19" Type="http://schemas.openxmlformats.org/officeDocument/2006/relationships/image" Target="../media/image27.png"/><Relationship Id="rId31" Type="http://schemas.openxmlformats.org/officeDocument/2006/relationships/image" Target="../media/image39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2.jpeg"/><Relationship Id="rId22" Type="http://schemas.openxmlformats.org/officeDocument/2006/relationships/image" Target="../media/image30.png"/><Relationship Id="rId27" Type="http://schemas.openxmlformats.org/officeDocument/2006/relationships/image" Target="../media/image35.png"/><Relationship Id="rId30" Type="http://schemas.openxmlformats.org/officeDocument/2006/relationships/image" Target="../media/image38.png"/><Relationship Id="rId35" Type="http://schemas.openxmlformats.org/officeDocument/2006/relationships/image" Target="../media/image48.png"/><Relationship Id="rId8" Type="http://schemas.openxmlformats.org/officeDocument/2006/relationships/image" Target="../media/image16.png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2">
            <a:extLst>
              <a:ext uri="{FF2B5EF4-FFF2-40B4-BE49-F238E27FC236}">
                <a16:creationId xmlns:a16="http://schemas.microsoft.com/office/drawing/2014/main" id="{1D5874D2-EE07-5443-8F28-1A7208AFEC4D}"/>
              </a:ext>
            </a:extLst>
          </p:cNvPr>
          <p:cNvSpPr txBox="1">
            <a:spLocks/>
          </p:cNvSpPr>
          <p:nvPr/>
        </p:nvSpPr>
        <p:spPr>
          <a:xfrm>
            <a:off x="-24532" y="282384"/>
            <a:ext cx="12192000" cy="180934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3200" b="1" dirty="0">
                <a:ln w="0"/>
                <a:solidFill>
                  <a:schemeClr val="bg1"/>
                </a:solidFill>
                <a:effectLst>
                  <a:glow rad="127000">
                    <a:schemeClr val="tx1"/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Black" panose="020B0A04020102020204" pitchFamily="34" charset="0"/>
              </a:rPr>
              <a:t> </a:t>
            </a:r>
            <a:endParaRPr lang="en-US" sz="3200" i="1" dirty="0">
              <a:ln w="0"/>
              <a:solidFill>
                <a:schemeClr val="bg1"/>
              </a:solidFill>
              <a:effectLst>
                <a:glow rad="127000">
                  <a:schemeClr val="tx1"/>
                </a:glow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4" name="Title 2"/>
          <p:cNvSpPr txBox="1">
            <a:spLocks/>
          </p:cNvSpPr>
          <p:nvPr/>
        </p:nvSpPr>
        <p:spPr>
          <a:xfrm>
            <a:off x="-13648" y="364170"/>
            <a:ext cx="5860995" cy="49792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4400" b="1" dirty="0">
                <a:ln w="0"/>
                <a:solidFill>
                  <a:schemeClr val="bg1"/>
                </a:solidFill>
                <a:effectLst>
                  <a:glow rad="127000">
                    <a:schemeClr val="tx1"/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Black" panose="020B0A04020102020204" pitchFamily="34" charset="0"/>
              </a:rPr>
              <a:t>Tool-</a:t>
            </a:r>
            <a:r>
              <a:rPr lang="en-US" sz="4400" b="1" dirty="0" err="1">
                <a:ln w="0"/>
                <a:solidFill>
                  <a:schemeClr val="bg1"/>
                </a:solidFill>
                <a:effectLst>
                  <a:glow rad="127000">
                    <a:schemeClr val="tx1"/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Black" panose="020B0A04020102020204" pitchFamily="34" charset="0"/>
              </a:rPr>
              <a:t>toTool</a:t>
            </a:r>
            <a:r>
              <a:rPr lang="en-US" sz="4400" b="1" dirty="0">
                <a:ln w="0"/>
                <a:solidFill>
                  <a:schemeClr val="bg1"/>
                </a:solidFill>
                <a:effectLst>
                  <a:glow rad="127000">
                    <a:schemeClr val="tx1"/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Black" panose="020B0A04020102020204" pitchFamily="34" charset="0"/>
              </a:rPr>
              <a:t> (3T) Software Bill of Materials (SBOM) Specification</a:t>
            </a:r>
            <a:endParaRPr lang="en-US" sz="4400" i="1" dirty="0">
              <a:ln w="0"/>
              <a:solidFill>
                <a:schemeClr val="bg1"/>
              </a:solidFill>
              <a:effectLst>
                <a:glow rad="127000">
                  <a:schemeClr val="tx1"/>
                </a:glow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116AB41-DEFD-7846-810D-3291ED658181}"/>
              </a:ext>
            </a:extLst>
          </p:cNvPr>
          <p:cNvSpPr/>
          <p:nvPr/>
        </p:nvSpPr>
        <p:spPr>
          <a:xfrm>
            <a:off x="204281" y="6508204"/>
            <a:ext cx="814205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/>
            <a:r>
              <a:rPr lang="en-US" sz="800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© 2020 The MITRE Corporation. All rights reserved. Approved for Public Release; Distribution Unlimited. Case No: </a:t>
            </a:r>
            <a:r>
              <a:rPr lang="en-US" sz="800" b="1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20-01465-22</a:t>
            </a:r>
            <a:endParaRPr lang="en-US" sz="800" b="1" dirty="0">
              <a:solidFill>
                <a:schemeClr val="bg1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B774BB8-042D-2C4B-953D-1B41C4C084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44000"/>
                    </a14:imgEffect>
                    <a14:imgEffect>
                      <a14:brightnessContrast bright="19000" contrast="2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38718" y="2105912"/>
            <a:ext cx="5547361" cy="3950330"/>
          </a:xfrm>
          <a:prstGeom prst="rect">
            <a:avLst/>
          </a:prstGeom>
          <a:effectLst>
            <a:glow rad="127000">
              <a:schemeClr val="bg1"/>
            </a:glow>
          </a:effectLst>
        </p:spPr>
      </p:pic>
    </p:spTree>
    <p:extLst>
      <p:ext uri="{BB962C8B-B14F-4D97-AF65-F5344CB8AC3E}">
        <p14:creationId xmlns:p14="http://schemas.microsoft.com/office/powerpoint/2010/main" val="3613380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69B327C-93F3-5340-A53D-EA98487A328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84138"/>
            <a:ext cx="12192000" cy="650875"/>
          </a:xfrm>
        </p:spPr>
        <p:txBody>
          <a:bodyPr>
            <a:normAutofit/>
          </a:bodyPr>
          <a:lstStyle/>
          <a:p>
            <a:pPr algn="ctr">
              <a:lnSpc>
                <a:spcPct val="80000"/>
              </a:lnSpc>
            </a:pPr>
            <a:r>
              <a:rPr lang="en-US" sz="4000" b="1" dirty="0">
                <a:solidFill>
                  <a:schemeClr val="bg1"/>
                </a:solidFill>
                <a:latin typeface="+mn-lt"/>
                <a:ea typeface="Tahoma" charset="0"/>
                <a:cs typeface="Tahoma" charset="0"/>
              </a:rPr>
              <a:t>Enabling Adoption of SBOMs</a:t>
            </a:r>
            <a:endParaRPr lang="en-US" sz="4000" b="1" dirty="0">
              <a:solidFill>
                <a:schemeClr val="bg1"/>
              </a:solidFill>
              <a:latin typeface="+mn-lt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D4DB72A-2700-E143-A68B-377FC8D75A0A}"/>
              </a:ext>
            </a:extLst>
          </p:cNvPr>
          <p:cNvGrpSpPr/>
          <p:nvPr/>
        </p:nvGrpSpPr>
        <p:grpSpPr>
          <a:xfrm>
            <a:off x="986644" y="779964"/>
            <a:ext cx="5365770" cy="3611808"/>
            <a:chOff x="4468863" y="980701"/>
            <a:chExt cx="4388854" cy="3345973"/>
          </a:xfrm>
        </p:grpSpPr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775B660E-38F0-8C4C-B76A-B7FAD3B76674}"/>
                </a:ext>
              </a:extLst>
            </p:cNvPr>
            <p:cNvSpPr/>
            <p:nvPr/>
          </p:nvSpPr>
          <p:spPr>
            <a:xfrm>
              <a:off x="4505095" y="992460"/>
              <a:ext cx="4352622" cy="3334214"/>
            </a:xfrm>
            <a:custGeom>
              <a:avLst/>
              <a:gdLst>
                <a:gd name="connsiteX0" fmla="*/ 735980 w 2129883"/>
                <a:gd name="connsiteY0" fmla="*/ 0 h 2687443"/>
                <a:gd name="connsiteX1" fmla="*/ 2129883 w 2129883"/>
                <a:gd name="connsiteY1" fmla="*/ 245326 h 2687443"/>
                <a:gd name="connsiteX2" fmla="*/ 1984917 w 2129883"/>
                <a:gd name="connsiteY2" fmla="*/ 635619 h 2687443"/>
                <a:gd name="connsiteX3" fmla="*/ 1661531 w 2129883"/>
                <a:gd name="connsiteY3" fmla="*/ 1115121 h 2687443"/>
                <a:gd name="connsiteX4" fmla="*/ 1237785 w 2129883"/>
                <a:gd name="connsiteY4" fmla="*/ 1483112 h 2687443"/>
                <a:gd name="connsiteX5" fmla="*/ 936702 w 2129883"/>
                <a:gd name="connsiteY5" fmla="*/ 1895707 h 2687443"/>
                <a:gd name="connsiteX6" fmla="*/ 802887 w 2129883"/>
                <a:gd name="connsiteY6" fmla="*/ 2430965 h 2687443"/>
                <a:gd name="connsiteX7" fmla="*/ 825190 w 2129883"/>
                <a:gd name="connsiteY7" fmla="*/ 2687443 h 2687443"/>
                <a:gd name="connsiteX8" fmla="*/ 11151 w 2129883"/>
                <a:gd name="connsiteY8" fmla="*/ 836341 h 2687443"/>
                <a:gd name="connsiteX9" fmla="*/ 0 w 2129883"/>
                <a:gd name="connsiteY9" fmla="*/ 468351 h 2687443"/>
                <a:gd name="connsiteX10" fmla="*/ 234175 w 2129883"/>
                <a:gd name="connsiteY10" fmla="*/ 156117 h 2687443"/>
                <a:gd name="connsiteX11" fmla="*/ 735980 w 2129883"/>
                <a:gd name="connsiteY11" fmla="*/ 0 h 2687443"/>
                <a:gd name="connsiteX0" fmla="*/ 735980 w 2765502"/>
                <a:gd name="connsiteY0" fmla="*/ 0 h 2687443"/>
                <a:gd name="connsiteX1" fmla="*/ 2765502 w 2765502"/>
                <a:gd name="connsiteY1" fmla="*/ 100361 h 2687443"/>
                <a:gd name="connsiteX2" fmla="*/ 1984917 w 2765502"/>
                <a:gd name="connsiteY2" fmla="*/ 635619 h 2687443"/>
                <a:gd name="connsiteX3" fmla="*/ 1661531 w 2765502"/>
                <a:gd name="connsiteY3" fmla="*/ 1115121 h 2687443"/>
                <a:gd name="connsiteX4" fmla="*/ 1237785 w 2765502"/>
                <a:gd name="connsiteY4" fmla="*/ 1483112 h 2687443"/>
                <a:gd name="connsiteX5" fmla="*/ 936702 w 2765502"/>
                <a:gd name="connsiteY5" fmla="*/ 1895707 h 2687443"/>
                <a:gd name="connsiteX6" fmla="*/ 802887 w 2765502"/>
                <a:gd name="connsiteY6" fmla="*/ 2430965 h 2687443"/>
                <a:gd name="connsiteX7" fmla="*/ 825190 w 2765502"/>
                <a:gd name="connsiteY7" fmla="*/ 2687443 h 2687443"/>
                <a:gd name="connsiteX8" fmla="*/ 11151 w 2765502"/>
                <a:gd name="connsiteY8" fmla="*/ 836341 h 2687443"/>
                <a:gd name="connsiteX9" fmla="*/ 0 w 2765502"/>
                <a:gd name="connsiteY9" fmla="*/ 468351 h 2687443"/>
                <a:gd name="connsiteX10" fmla="*/ 234175 w 2765502"/>
                <a:gd name="connsiteY10" fmla="*/ 156117 h 2687443"/>
                <a:gd name="connsiteX11" fmla="*/ 735980 w 2765502"/>
                <a:gd name="connsiteY11" fmla="*/ 0 h 2687443"/>
                <a:gd name="connsiteX0" fmla="*/ 735980 w 2765502"/>
                <a:gd name="connsiteY0" fmla="*/ 0 h 2687443"/>
                <a:gd name="connsiteX1" fmla="*/ 2765502 w 2765502"/>
                <a:gd name="connsiteY1" fmla="*/ 100361 h 2687443"/>
                <a:gd name="connsiteX2" fmla="*/ 1984917 w 2765502"/>
                <a:gd name="connsiteY2" fmla="*/ 635619 h 2687443"/>
                <a:gd name="connsiteX3" fmla="*/ 1661531 w 2765502"/>
                <a:gd name="connsiteY3" fmla="*/ 1115121 h 2687443"/>
                <a:gd name="connsiteX4" fmla="*/ 1237785 w 2765502"/>
                <a:gd name="connsiteY4" fmla="*/ 1483112 h 2687443"/>
                <a:gd name="connsiteX5" fmla="*/ 936702 w 2765502"/>
                <a:gd name="connsiteY5" fmla="*/ 1895707 h 2687443"/>
                <a:gd name="connsiteX6" fmla="*/ 802887 w 2765502"/>
                <a:gd name="connsiteY6" fmla="*/ 2430965 h 2687443"/>
                <a:gd name="connsiteX7" fmla="*/ 825190 w 2765502"/>
                <a:gd name="connsiteY7" fmla="*/ 2687443 h 2687443"/>
                <a:gd name="connsiteX8" fmla="*/ 11151 w 2765502"/>
                <a:gd name="connsiteY8" fmla="*/ 836341 h 2687443"/>
                <a:gd name="connsiteX9" fmla="*/ 0 w 2765502"/>
                <a:gd name="connsiteY9" fmla="*/ 468351 h 2687443"/>
                <a:gd name="connsiteX10" fmla="*/ 234175 w 2765502"/>
                <a:gd name="connsiteY10" fmla="*/ 156117 h 2687443"/>
                <a:gd name="connsiteX11" fmla="*/ 735980 w 2765502"/>
                <a:gd name="connsiteY11" fmla="*/ 0 h 2687443"/>
                <a:gd name="connsiteX0" fmla="*/ 735980 w 2765502"/>
                <a:gd name="connsiteY0" fmla="*/ 0 h 2687443"/>
                <a:gd name="connsiteX1" fmla="*/ 2765502 w 2765502"/>
                <a:gd name="connsiteY1" fmla="*/ 100361 h 2687443"/>
                <a:gd name="connsiteX2" fmla="*/ 2286000 w 2765502"/>
                <a:gd name="connsiteY2" fmla="*/ 702526 h 2687443"/>
                <a:gd name="connsiteX3" fmla="*/ 1661531 w 2765502"/>
                <a:gd name="connsiteY3" fmla="*/ 1115121 h 2687443"/>
                <a:gd name="connsiteX4" fmla="*/ 1237785 w 2765502"/>
                <a:gd name="connsiteY4" fmla="*/ 1483112 h 2687443"/>
                <a:gd name="connsiteX5" fmla="*/ 936702 w 2765502"/>
                <a:gd name="connsiteY5" fmla="*/ 1895707 h 2687443"/>
                <a:gd name="connsiteX6" fmla="*/ 802887 w 2765502"/>
                <a:gd name="connsiteY6" fmla="*/ 2430965 h 2687443"/>
                <a:gd name="connsiteX7" fmla="*/ 825190 w 2765502"/>
                <a:gd name="connsiteY7" fmla="*/ 2687443 h 2687443"/>
                <a:gd name="connsiteX8" fmla="*/ 11151 w 2765502"/>
                <a:gd name="connsiteY8" fmla="*/ 836341 h 2687443"/>
                <a:gd name="connsiteX9" fmla="*/ 0 w 2765502"/>
                <a:gd name="connsiteY9" fmla="*/ 468351 h 2687443"/>
                <a:gd name="connsiteX10" fmla="*/ 234175 w 2765502"/>
                <a:gd name="connsiteY10" fmla="*/ 156117 h 2687443"/>
                <a:gd name="connsiteX11" fmla="*/ 735980 w 2765502"/>
                <a:gd name="connsiteY11" fmla="*/ 0 h 2687443"/>
                <a:gd name="connsiteX0" fmla="*/ 735980 w 2765502"/>
                <a:gd name="connsiteY0" fmla="*/ 0 h 2687443"/>
                <a:gd name="connsiteX1" fmla="*/ 2765502 w 2765502"/>
                <a:gd name="connsiteY1" fmla="*/ 100361 h 2687443"/>
                <a:gd name="connsiteX2" fmla="*/ 2286000 w 2765502"/>
                <a:gd name="connsiteY2" fmla="*/ 702526 h 2687443"/>
                <a:gd name="connsiteX3" fmla="*/ 1661531 w 2765502"/>
                <a:gd name="connsiteY3" fmla="*/ 1115121 h 2687443"/>
                <a:gd name="connsiteX4" fmla="*/ 1237785 w 2765502"/>
                <a:gd name="connsiteY4" fmla="*/ 1483112 h 2687443"/>
                <a:gd name="connsiteX5" fmla="*/ 936702 w 2765502"/>
                <a:gd name="connsiteY5" fmla="*/ 1895707 h 2687443"/>
                <a:gd name="connsiteX6" fmla="*/ 802887 w 2765502"/>
                <a:gd name="connsiteY6" fmla="*/ 2430965 h 2687443"/>
                <a:gd name="connsiteX7" fmla="*/ 825190 w 2765502"/>
                <a:gd name="connsiteY7" fmla="*/ 2687443 h 2687443"/>
                <a:gd name="connsiteX8" fmla="*/ 11151 w 2765502"/>
                <a:gd name="connsiteY8" fmla="*/ 836341 h 2687443"/>
                <a:gd name="connsiteX9" fmla="*/ 0 w 2765502"/>
                <a:gd name="connsiteY9" fmla="*/ 468351 h 2687443"/>
                <a:gd name="connsiteX10" fmla="*/ 234175 w 2765502"/>
                <a:gd name="connsiteY10" fmla="*/ 156117 h 2687443"/>
                <a:gd name="connsiteX11" fmla="*/ 735980 w 2765502"/>
                <a:gd name="connsiteY11" fmla="*/ 0 h 2687443"/>
                <a:gd name="connsiteX0" fmla="*/ 735980 w 2765502"/>
                <a:gd name="connsiteY0" fmla="*/ 0 h 2687443"/>
                <a:gd name="connsiteX1" fmla="*/ 2765502 w 2765502"/>
                <a:gd name="connsiteY1" fmla="*/ 100361 h 2687443"/>
                <a:gd name="connsiteX2" fmla="*/ 2286000 w 2765502"/>
                <a:gd name="connsiteY2" fmla="*/ 702526 h 2687443"/>
                <a:gd name="connsiteX3" fmla="*/ 1661531 w 2765502"/>
                <a:gd name="connsiteY3" fmla="*/ 1115121 h 2687443"/>
                <a:gd name="connsiteX4" fmla="*/ 1237785 w 2765502"/>
                <a:gd name="connsiteY4" fmla="*/ 1483112 h 2687443"/>
                <a:gd name="connsiteX5" fmla="*/ 936702 w 2765502"/>
                <a:gd name="connsiteY5" fmla="*/ 1895707 h 2687443"/>
                <a:gd name="connsiteX6" fmla="*/ 802887 w 2765502"/>
                <a:gd name="connsiteY6" fmla="*/ 2430965 h 2687443"/>
                <a:gd name="connsiteX7" fmla="*/ 825190 w 2765502"/>
                <a:gd name="connsiteY7" fmla="*/ 2687443 h 2687443"/>
                <a:gd name="connsiteX8" fmla="*/ 11151 w 2765502"/>
                <a:gd name="connsiteY8" fmla="*/ 836341 h 2687443"/>
                <a:gd name="connsiteX9" fmla="*/ 0 w 2765502"/>
                <a:gd name="connsiteY9" fmla="*/ 468351 h 2687443"/>
                <a:gd name="connsiteX10" fmla="*/ 234175 w 2765502"/>
                <a:gd name="connsiteY10" fmla="*/ 156117 h 2687443"/>
                <a:gd name="connsiteX11" fmla="*/ 735980 w 2765502"/>
                <a:gd name="connsiteY11" fmla="*/ 0 h 2687443"/>
                <a:gd name="connsiteX0" fmla="*/ 735980 w 2765502"/>
                <a:gd name="connsiteY0" fmla="*/ 0 h 2687443"/>
                <a:gd name="connsiteX1" fmla="*/ 2765502 w 2765502"/>
                <a:gd name="connsiteY1" fmla="*/ 100361 h 2687443"/>
                <a:gd name="connsiteX2" fmla="*/ 2286000 w 2765502"/>
                <a:gd name="connsiteY2" fmla="*/ 702526 h 2687443"/>
                <a:gd name="connsiteX3" fmla="*/ 1661531 w 2765502"/>
                <a:gd name="connsiteY3" fmla="*/ 1115121 h 2687443"/>
                <a:gd name="connsiteX4" fmla="*/ 1237785 w 2765502"/>
                <a:gd name="connsiteY4" fmla="*/ 1483112 h 2687443"/>
                <a:gd name="connsiteX5" fmla="*/ 936702 w 2765502"/>
                <a:gd name="connsiteY5" fmla="*/ 1895707 h 2687443"/>
                <a:gd name="connsiteX6" fmla="*/ 802887 w 2765502"/>
                <a:gd name="connsiteY6" fmla="*/ 2430965 h 2687443"/>
                <a:gd name="connsiteX7" fmla="*/ 825190 w 2765502"/>
                <a:gd name="connsiteY7" fmla="*/ 2687443 h 2687443"/>
                <a:gd name="connsiteX8" fmla="*/ 11151 w 2765502"/>
                <a:gd name="connsiteY8" fmla="*/ 836341 h 2687443"/>
                <a:gd name="connsiteX9" fmla="*/ 0 w 2765502"/>
                <a:gd name="connsiteY9" fmla="*/ 468351 h 2687443"/>
                <a:gd name="connsiteX10" fmla="*/ 234175 w 2765502"/>
                <a:gd name="connsiteY10" fmla="*/ 156117 h 2687443"/>
                <a:gd name="connsiteX11" fmla="*/ 735980 w 2765502"/>
                <a:gd name="connsiteY11" fmla="*/ 0 h 2687443"/>
                <a:gd name="connsiteX0" fmla="*/ 735980 w 2765502"/>
                <a:gd name="connsiteY0" fmla="*/ 0 h 2687443"/>
                <a:gd name="connsiteX1" fmla="*/ 2765502 w 2765502"/>
                <a:gd name="connsiteY1" fmla="*/ 100361 h 2687443"/>
                <a:gd name="connsiteX2" fmla="*/ 2286000 w 2765502"/>
                <a:gd name="connsiteY2" fmla="*/ 791736 h 2687443"/>
                <a:gd name="connsiteX3" fmla="*/ 1661531 w 2765502"/>
                <a:gd name="connsiteY3" fmla="*/ 1115121 h 2687443"/>
                <a:gd name="connsiteX4" fmla="*/ 1237785 w 2765502"/>
                <a:gd name="connsiteY4" fmla="*/ 1483112 h 2687443"/>
                <a:gd name="connsiteX5" fmla="*/ 936702 w 2765502"/>
                <a:gd name="connsiteY5" fmla="*/ 1895707 h 2687443"/>
                <a:gd name="connsiteX6" fmla="*/ 802887 w 2765502"/>
                <a:gd name="connsiteY6" fmla="*/ 2430965 h 2687443"/>
                <a:gd name="connsiteX7" fmla="*/ 825190 w 2765502"/>
                <a:gd name="connsiteY7" fmla="*/ 2687443 h 2687443"/>
                <a:gd name="connsiteX8" fmla="*/ 11151 w 2765502"/>
                <a:gd name="connsiteY8" fmla="*/ 836341 h 2687443"/>
                <a:gd name="connsiteX9" fmla="*/ 0 w 2765502"/>
                <a:gd name="connsiteY9" fmla="*/ 468351 h 2687443"/>
                <a:gd name="connsiteX10" fmla="*/ 234175 w 2765502"/>
                <a:gd name="connsiteY10" fmla="*/ 156117 h 2687443"/>
                <a:gd name="connsiteX11" fmla="*/ 735980 w 2765502"/>
                <a:gd name="connsiteY11" fmla="*/ 0 h 2687443"/>
                <a:gd name="connsiteX0" fmla="*/ 735980 w 2765502"/>
                <a:gd name="connsiteY0" fmla="*/ 0 h 2687443"/>
                <a:gd name="connsiteX1" fmla="*/ 2765502 w 2765502"/>
                <a:gd name="connsiteY1" fmla="*/ 100361 h 2687443"/>
                <a:gd name="connsiteX2" fmla="*/ 2286000 w 2765502"/>
                <a:gd name="connsiteY2" fmla="*/ 791736 h 2687443"/>
                <a:gd name="connsiteX3" fmla="*/ 1851101 w 2765502"/>
                <a:gd name="connsiteY3" fmla="*/ 1204331 h 2687443"/>
                <a:gd name="connsiteX4" fmla="*/ 1661531 w 2765502"/>
                <a:gd name="connsiteY4" fmla="*/ 1115121 h 2687443"/>
                <a:gd name="connsiteX5" fmla="*/ 1237785 w 2765502"/>
                <a:gd name="connsiteY5" fmla="*/ 1483112 h 2687443"/>
                <a:gd name="connsiteX6" fmla="*/ 936702 w 2765502"/>
                <a:gd name="connsiteY6" fmla="*/ 1895707 h 2687443"/>
                <a:gd name="connsiteX7" fmla="*/ 802887 w 2765502"/>
                <a:gd name="connsiteY7" fmla="*/ 2430965 h 2687443"/>
                <a:gd name="connsiteX8" fmla="*/ 825190 w 2765502"/>
                <a:gd name="connsiteY8" fmla="*/ 2687443 h 2687443"/>
                <a:gd name="connsiteX9" fmla="*/ 11151 w 2765502"/>
                <a:gd name="connsiteY9" fmla="*/ 836341 h 2687443"/>
                <a:gd name="connsiteX10" fmla="*/ 0 w 2765502"/>
                <a:gd name="connsiteY10" fmla="*/ 468351 h 2687443"/>
                <a:gd name="connsiteX11" fmla="*/ 234175 w 2765502"/>
                <a:gd name="connsiteY11" fmla="*/ 156117 h 2687443"/>
                <a:gd name="connsiteX12" fmla="*/ 735980 w 2765502"/>
                <a:gd name="connsiteY12" fmla="*/ 0 h 2687443"/>
                <a:gd name="connsiteX0" fmla="*/ 735980 w 2765502"/>
                <a:gd name="connsiteY0" fmla="*/ 0 h 2687443"/>
                <a:gd name="connsiteX1" fmla="*/ 2765502 w 2765502"/>
                <a:gd name="connsiteY1" fmla="*/ 100361 h 2687443"/>
                <a:gd name="connsiteX2" fmla="*/ 2286000 w 2765502"/>
                <a:gd name="connsiteY2" fmla="*/ 791736 h 2687443"/>
                <a:gd name="connsiteX3" fmla="*/ 1851101 w 2765502"/>
                <a:gd name="connsiteY3" fmla="*/ 1204331 h 2687443"/>
                <a:gd name="connsiteX4" fmla="*/ 1594623 w 2765502"/>
                <a:gd name="connsiteY4" fmla="*/ 1349297 h 2687443"/>
                <a:gd name="connsiteX5" fmla="*/ 1237785 w 2765502"/>
                <a:gd name="connsiteY5" fmla="*/ 1483112 h 2687443"/>
                <a:gd name="connsiteX6" fmla="*/ 936702 w 2765502"/>
                <a:gd name="connsiteY6" fmla="*/ 1895707 h 2687443"/>
                <a:gd name="connsiteX7" fmla="*/ 802887 w 2765502"/>
                <a:gd name="connsiteY7" fmla="*/ 2430965 h 2687443"/>
                <a:gd name="connsiteX8" fmla="*/ 825190 w 2765502"/>
                <a:gd name="connsiteY8" fmla="*/ 2687443 h 2687443"/>
                <a:gd name="connsiteX9" fmla="*/ 11151 w 2765502"/>
                <a:gd name="connsiteY9" fmla="*/ 836341 h 2687443"/>
                <a:gd name="connsiteX10" fmla="*/ 0 w 2765502"/>
                <a:gd name="connsiteY10" fmla="*/ 468351 h 2687443"/>
                <a:gd name="connsiteX11" fmla="*/ 234175 w 2765502"/>
                <a:gd name="connsiteY11" fmla="*/ 156117 h 2687443"/>
                <a:gd name="connsiteX12" fmla="*/ 735980 w 2765502"/>
                <a:gd name="connsiteY12" fmla="*/ 0 h 2687443"/>
                <a:gd name="connsiteX0" fmla="*/ 735980 w 2765502"/>
                <a:gd name="connsiteY0" fmla="*/ 0 h 2687443"/>
                <a:gd name="connsiteX1" fmla="*/ 2765502 w 2765502"/>
                <a:gd name="connsiteY1" fmla="*/ 100361 h 2687443"/>
                <a:gd name="connsiteX2" fmla="*/ 2286000 w 2765502"/>
                <a:gd name="connsiteY2" fmla="*/ 791736 h 2687443"/>
                <a:gd name="connsiteX3" fmla="*/ 1851101 w 2765502"/>
                <a:gd name="connsiteY3" fmla="*/ 1204331 h 2687443"/>
                <a:gd name="connsiteX4" fmla="*/ 1594623 w 2765502"/>
                <a:gd name="connsiteY4" fmla="*/ 1349297 h 2687443"/>
                <a:gd name="connsiteX5" fmla="*/ 1326995 w 2765502"/>
                <a:gd name="connsiteY5" fmla="*/ 1527717 h 2687443"/>
                <a:gd name="connsiteX6" fmla="*/ 936702 w 2765502"/>
                <a:gd name="connsiteY6" fmla="*/ 1895707 h 2687443"/>
                <a:gd name="connsiteX7" fmla="*/ 802887 w 2765502"/>
                <a:gd name="connsiteY7" fmla="*/ 2430965 h 2687443"/>
                <a:gd name="connsiteX8" fmla="*/ 825190 w 2765502"/>
                <a:gd name="connsiteY8" fmla="*/ 2687443 h 2687443"/>
                <a:gd name="connsiteX9" fmla="*/ 11151 w 2765502"/>
                <a:gd name="connsiteY9" fmla="*/ 836341 h 2687443"/>
                <a:gd name="connsiteX10" fmla="*/ 0 w 2765502"/>
                <a:gd name="connsiteY10" fmla="*/ 468351 h 2687443"/>
                <a:gd name="connsiteX11" fmla="*/ 234175 w 2765502"/>
                <a:gd name="connsiteY11" fmla="*/ 156117 h 2687443"/>
                <a:gd name="connsiteX12" fmla="*/ 735980 w 2765502"/>
                <a:gd name="connsiteY12" fmla="*/ 0 h 2687443"/>
                <a:gd name="connsiteX0" fmla="*/ 735980 w 2765502"/>
                <a:gd name="connsiteY0" fmla="*/ 0 h 2687443"/>
                <a:gd name="connsiteX1" fmla="*/ 2765502 w 2765502"/>
                <a:gd name="connsiteY1" fmla="*/ 100361 h 2687443"/>
                <a:gd name="connsiteX2" fmla="*/ 2286000 w 2765502"/>
                <a:gd name="connsiteY2" fmla="*/ 791736 h 2687443"/>
                <a:gd name="connsiteX3" fmla="*/ 1851101 w 2765502"/>
                <a:gd name="connsiteY3" fmla="*/ 1204331 h 2687443"/>
                <a:gd name="connsiteX4" fmla="*/ 1594623 w 2765502"/>
                <a:gd name="connsiteY4" fmla="*/ 1349297 h 2687443"/>
                <a:gd name="connsiteX5" fmla="*/ 1326995 w 2765502"/>
                <a:gd name="connsiteY5" fmla="*/ 1527717 h 2687443"/>
                <a:gd name="connsiteX6" fmla="*/ 936702 w 2765502"/>
                <a:gd name="connsiteY6" fmla="*/ 1895707 h 2687443"/>
                <a:gd name="connsiteX7" fmla="*/ 802887 w 2765502"/>
                <a:gd name="connsiteY7" fmla="*/ 2430965 h 2687443"/>
                <a:gd name="connsiteX8" fmla="*/ 825190 w 2765502"/>
                <a:gd name="connsiteY8" fmla="*/ 2687443 h 2687443"/>
                <a:gd name="connsiteX9" fmla="*/ 11151 w 2765502"/>
                <a:gd name="connsiteY9" fmla="*/ 836341 h 2687443"/>
                <a:gd name="connsiteX10" fmla="*/ 0 w 2765502"/>
                <a:gd name="connsiteY10" fmla="*/ 468351 h 2687443"/>
                <a:gd name="connsiteX11" fmla="*/ 234175 w 2765502"/>
                <a:gd name="connsiteY11" fmla="*/ 156117 h 2687443"/>
                <a:gd name="connsiteX12" fmla="*/ 735980 w 2765502"/>
                <a:gd name="connsiteY12" fmla="*/ 0 h 2687443"/>
                <a:gd name="connsiteX0" fmla="*/ 735980 w 2765502"/>
                <a:gd name="connsiteY0" fmla="*/ 0 h 3334214"/>
                <a:gd name="connsiteX1" fmla="*/ 2765502 w 2765502"/>
                <a:gd name="connsiteY1" fmla="*/ 100361 h 3334214"/>
                <a:gd name="connsiteX2" fmla="*/ 2286000 w 2765502"/>
                <a:gd name="connsiteY2" fmla="*/ 791736 h 3334214"/>
                <a:gd name="connsiteX3" fmla="*/ 1851101 w 2765502"/>
                <a:gd name="connsiteY3" fmla="*/ 1204331 h 3334214"/>
                <a:gd name="connsiteX4" fmla="*/ 1594623 w 2765502"/>
                <a:gd name="connsiteY4" fmla="*/ 1349297 h 3334214"/>
                <a:gd name="connsiteX5" fmla="*/ 1326995 w 2765502"/>
                <a:gd name="connsiteY5" fmla="*/ 1527717 h 3334214"/>
                <a:gd name="connsiteX6" fmla="*/ 936702 w 2765502"/>
                <a:gd name="connsiteY6" fmla="*/ 1895707 h 3334214"/>
                <a:gd name="connsiteX7" fmla="*/ 802887 w 2765502"/>
                <a:gd name="connsiteY7" fmla="*/ 2430965 h 3334214"/>
                <a:gd name="connsiteX8" fmla="*/ 892097 w 2765502"/>
                <a:gd name="connsiteY8" fmla="*/ 3334214 h 3334214"/>
                <a:gd name="connsiteX9" fmla="*/ 11151 w 2765502"/>
                <a:gd name="connsiteY9" fmla="*/ 836341 h 3334214"/>
                <a:gd name="connsiteX10" fmla="*/ 0 w 2765502"/>
                <a:gd name="connsiteY10" fmla="*/ 468351 h 3334214"/>
                <a:gd name="connsiteX11" fmla="*/ 234175 w 2765502"/>
                <a:gd name="connsiteY11" fmla="*/ 156117 h 3334214"/>
                <a:gd name="connsiteX12" fmla="*/ 735980 w 2765502"/>
                <a:gd name="connsiteY12" fmla="*/ 0 h 3334214"/>
                <a:gd name="connsiteX0" fmla="*/ 735980 w 4326673"/>
                <a:gd name="connsiteY0" fmla="*/ 0 h 3334214"/>
                <a:gd name="connsiteX1" fmla="*/ 4326673 w 4326673"/>
                <a:gd name="connsiteY1" fmla="*/ 89209 h 3334214"/>
                <a:gd name="connsiteX2" fmla="*/ 2286000 w 4326673"/>
                <a:gd name="connsiteY2" fmla="*/ 791736 h 3334214"/>
                <a:gd name="connsiteX3" fmla="*/ 1851101 w 4326673"/>
                <a:gd name="connsiteY3" fmla="*/ 1204331 h 3334214"/>
                <a:gd name="connsiteX4" fmla="*/ 1594623 w 4326673"/>
                <a:gd name="connsiteY4" fmla="*/ 1349297 h 3334214"/>
                <a:gd name="connsiteX5" fmla="*/ 1326995 w 4326673"/>
                <a:gd name="connsiteY5" fmla="*/ 1527717 h 3334214"/>
                <a:gd name="connsiteX6" fmla="*/ 936702 w 4326673"/>
                <a:gd name="connsiteY6" fmla="*/ 1895707 h 3334214"/>
                <a:gd name="connsiteX7" fmla="*/ 802887 w 4326673"/>
                <a:gd name="connsiteY7" fmla="*/ 2430965 h 3334214"/>
                <a:gd name="connsiteX8" fmla="*/ 892097 w 4326673"/>
                <a:gd name="connsiteY8" fmla="*/ 3334214 h 3334214"/>
                <a:gd name="connsiteX9" fmla="*/ 11151 w 4326673"/>
                <a:gd name="connsiteY9" fmla="*/ 836341 h 3334214"/>
                <a:gd name="connsiteX10" fmla="*/ 0 w 4326673"/>
                <a:gd name="connsiteY10" fmla="*/ 468351 h 3334214"/>
                <a:gd name="connsiteX11" fmla="*/ 234175 w 4326673"/>
                <a:gd name="connsiteY11" fmla="*/ 156117 h 3334214"/>
                <a:gd name="connsiteX12" fmla="*/ 735980 w 4326673"/>
                <a:gd name="connsiteY12" fmla="*/ 0 h 3334214"/>
                <a:gd name="connsiteX0" fmla="*/ 735980 w 4326673"/>
                <a:gd name="connsiteY0" fmla="*/ 0 h 3334214"/>
                <a:gd name="connsiteX1" fmla="*/ 4326673 w 4326673"/>
                <a:gd name="connsiteY1" fmla="*/ 89209 h 3334214"/>
                <a:gd name="connsiteX2" fmla="*/ 2286000 w 4326673"/>
                <a:gd name="connsiteY2" fmla="*/ 791736 h 3334214"/>
                <a:gd name="connsiteX3" fmla="*/ 1851101 w 4326673"/>
                <a:gd name="connsiteY3" fmla="*/ 1204331 h 3334214"/>
                <a:gd name="connsiteX4" fmla="*/ 1594623 w 4326673"/>
                <a:gd name="connsiteY4" fmla="*/ 1349297 h 3334214"/>
                <a:gd name="connsiteX5" fmla="*/ 1326995 w 4326673"/>
                <a:gd name="connsiteY5" fmla="*/ 1527717 h 3334214"/>
                <a:gd name="connsiteX6" fmla="*/ 936702 w 4326673"/>
                <a:gd name="connsiteY6" fmla="*/ 1895707 h 3334214"/>
                <a:gd name="connsiteX7" fmla="*/ 802887 w 4326673"/>
                <a:gd name="connsiteY7" fmla="*/ 2430965 h 3334214"/>
                <a:gd name="connsiteX8" fmla="*/ 892097 w 4326673"/>
                <a:gd name="connsiteY8" fmla="*/ 3334214 h 3334214"/>
                <a:gd name="connsiteX9" fmla="*/ 11151 w 4326673"/>
                <a:gd name="connsiteY9" fmla="*/ 836341 h 3334214"/>
                <a:gd name="connsiteX10" fmla="*/ 0 w 4326673"/>
                <a:gd name="connsiteY10" fmla="*/ 468351 h 3334214"/>
                <a:gd name="connsiteX11" fmla="*/ 234175 w 4326673"/>
                <a:gd name="connsiteY11" fmla="*/ 156117 h 3334214"/>
                <a:gd name="connsiteX12" fmla="*/ 735980 w 4326673"/>
                <a:gd name="connsiteY12" fmla="*/ 0 h 3334214"/>
                <a:gd name="connsiteX0" fmla="*/ 735980 w 4352622"/>
                <a:gd name="connsiteY0" fmla="*/ 0 h 3334214"/>
                <a:gd name="connsiteX1" fmla="*/ 4326673 w 4352622"/>
                <a:gd name="connsiteY1" fmla="*/ 89209 h 3334214"/>
                <a:gd name="connsiteX2" fmla="*/ 2319452 w 4352622"/>
                <a:gd name="connsiteY2" fmla="*/ 323384 h 3334214"/>
                <a:gd name="connsiteX3" fmla="*/ 2286000 w 4352622"/>
                <a:gd name="connsiteY3" fmla="*/ 791736 h 3334214"/>
                <a:gd name="connsiteX4" fmla="*/ 1851101 w 4352622"/>
                <a:gd name="connsiteY4" fmla="*/ 1204331 h 3334214"/>
                <a:gd name="connsiteX5" fmla="*/ 1594623 w 4352622"/>
                <a:gd name="connsiteY5" fmla="*/ 1349297 h 3334214"/>
                <a:gd name="connsiteX6" fmla="*/ 1326995 w 4352622"/>
                <a:gd name="connsiteY6" fmla="*/ 1527717 h 3334214"/>
                <a:gd name="connsiteX7" fmla="*/ 936702 w 4352622"/>
                <a:gd name="connsiteY7" fmla="*/ 1895707 h 3334214"/>
                <a:gd name="connsiteX8" fmla="*/ 802887 w 4352622"/>
                <a:gd name="connsiteY8" fmla="*/ 2430965 h 3334214"/>
                <a:gd name="connsiteX9" fmla="*/ 892097 w 4352622"/>
                <a:gd name="connsiteY9" fmla="*/ 3334214 h 3334214"/>
                <a:gd name="connsiteX10" fmla="*/ 11151 w 4352622"/>
                <a:gd name="connsiteY10" fmla="*/ 836341 h 3334214"/>
                <a:gd name="connsiteX11" fmla="*/ 0 w 4352622"/>
                <a:gd name="connsiteY11" fmla="*/ 468351 h 3334214"/>
                <a:gd name="connsiteX12" fmla="*/ 234175 w 4352622"/>
                <a:gd name="connsiteY12" fmla="*/ 156117 h 3334214"/>
                <a:gd name="connsiteX13" fmla="*/ 735980 w 4352622"/>
                <a:gd name="connsiteY13" fmla="*/ 0 h 3334214"/>
                <a:gd name="connsiteX0" fmla="*/ 735980 w 4352622"/>
                <a:gd name="connsiteY0" fmla="*/ 0 h 3334214"/>
                <a:gd name="connsiteX1" fmla="*/ 4326673 w 4352622"/>
                <a:gd name="connsiteY1" fmla="*/ 89209 h 3334214"/>
                <a:gd name="connsiteX2" fmla="*/ 2319452 w 4352622"/>
                <a:gd name="connsiteY2" fmla="*/ 323384 h 3334214"/>
                <a:gd name="connsiteX3" fmla="*/ 2286000 w 4352622"/>
                <a:gd name="connsiteY3" fmla="*/ 791736 h 3334214"/>
                <a:gd name="connsiteX4" fmla="*/ 1851101 w 4352622"/>
                <a:gd name="connsiteY4" fmla="*/ 1204331 h 3334214"/>
                <a:gd name="connsiteX5" fmla="*/ 1594623 w 4352622"/>
                <a:gd name="connsiteY5" fmla="*/ 1349297 h 3334214"/>
                <a:gd name="connsiteX6" fmla="*/ 1326995 w 4352622"/>
                <a:gd name="connsiteY6" fmla="*/ 1527717 h 3334214"/>
                <a:gd name="connsiteX7" fmla="*/ 936702 w 4352622"/>
                <a:gd name="connsiteY7" fmla="*/ 1895707 h 3334214"/>
                <a:gd name="connsiteX8" fmla="*/ 802887 w 4352622"/>
                <a:gd name="connsiteY8" fmla="*/ 2430965 h 3334214"/>
                <a:gd name="connsiteX9" fmla="*/ 892097 w 4352622"/>
                <a:gd name="connsiteY9" fmla="*/ 3334214 h 3334214"/>
                <a:gd name="connsiteX10" fmla="*/ 11151 w 4352622"/>
                <a:gd name="connsiteY10" fmla="*/ 836341 h 3334214"/>
                <a:gd name="connsiteX11" fmla="*/ 0 w 4352622"/>
                <a:gd name="connsiteY11" fmla="*/ 468351 h 3334214"/>
                <a:gd name="connsiteX12" fmla="*/ 234175 w 4352622"/>
                <a:gd name="connsiteY12" fmla="*/ 156117 h 3334214"/>
                <a:gd name="connsiteX13" fmla="*/ 735980 w 4352622"/>
                <a:gd name="connsiteY13" fmla="*/ 0 h 3334214"/>
                <a:gd name="connsiteX0" fmla="*/ 735980 w 4352622"/>
                <a:gd name="connsiteY0" fmla="*/ 0 h 3334214"/>
                <a:gd name="connsiteX1" fmla="*/ 4326673 w 4352622"/>
                <a:gd name="connsiteY1" fmla="*/ 89209 h 3334214"/>
                <a:gd name="connsiteX2" fmla="*/ 2319452 w 4352622"/>
                <a:gd name="connsiteY2" fmla="*/ 323384 h 3334214"/>
                <a:gd name="connsiteX3" fmla="*/ 2263698 w 4352622"/>
                <a:gd name="connsiteY3" fmla="*/ 925550 h 3334214"/>
                <a:gd name="connsiteX4" fmla="*/ 1851101 w 4352622"/>
                <a:gd name="connsiteY4" fmla="*/ 1204331 h 3334214"/>
                <a:gd name="connsiteX5" fmla="*/ 1594623 w 4352622"/>
                <a:gd name="connsiteY5" fmla="*/ 1349297 h 3334214"/>
                <a:gd name="connsiteX6" fmla="*/ 1326995 w 4352622"/>
                <a:gd name="connsiteY6" fmla="*/ 1527717 h 3334214"/>
                <a:gd name="connsiteX7" fmla="*/ 936702 w 4352622"/>
                <a:gd name="connsiteY7" fmla="*/ 1895707 h 3334214"/>
                <a:gd name="connsiteX8" fmla="*/ 802887 w 4352622"/>
                <a:gd name="connsiteY8" fmla="*/ 2430965 h 3334214"/>
                <a:gd name="connsiteX9" fmla="*/ 892097 w 4352622"/>
                <a:gd name="connsiteY9" fmla="*/ 3334214 h 3334214"/>
                <a:gd name="connsiteX10" fmla="*/ 11151 w 4352622"/>
                <a:gd name="connsiteY10" fmla="*/ 836341 h 3334214"/>
                <a:gd name="connsiteX11" fmla="*/ 0 w 4352622"/>
                <a:gd name="connsiteY11" fmla="*/ 468351 h 3334214"/>
                <a:gd name="connsiteX12" fmla="*/ 234175 w 4352622"/>
                <a:gd name="connsiteY12" fmla="*/ 156117 h 3334214"/>
                <a:gd name="connsiteX13" fmla="*/ 735980 w 4352622"/>
                <a:gd name="connsiteY13" fmla="*/ 0 h 3334214"/>
                <a:gd name="connsiteX0" fmla="*/ 735980 w 4352622"/>
                <a:gd name="connsiteY0" fmla="*/ 0 h 3334214"/>
                <a:gd name="connsiteX1" fmla="*/ 4326673 w 4352622"/>
                <a:gd name="connsiteY1" fmla="*/ 89209 h 3334214"/>
                <a:gd name="connsiteX2" fmla="*/ 2319452 w 4352622"/>
                <a:gd name="connsiteY2" fmla="*/ 323384 h 3334214"/>
                <a:gd name="connsiteX3" fmla="*/ 2174488 w 4352622"/>
                <a:gd name="connsiteY3" fmla="*/ 936702 h 3334214"/>
                <a:gd name="connsiteX4" fmla="*/ 1851101 w 4352622"/>
                <a:gd name="connsiteY4" fmla="*/ 1204331 h 3334214"/>
                <a:gd name="connsiteX5" fmla="*/ 1594623 w 4352622"/>
                <a:gd name="connsiteY5" fmla="*/ 1349297 h 3334214"/>
                <a:gd name="connsiteX6" fmla="*/ 1326995 w 4352622"/>
                <a:gd name="connsiteY6" fmla="*/ 1527717 h 3334214"/>
                <a:gd name="connsiteX7" fmla="*/ 936702 w 4352622"/>
                <a:gd name="connsiteY7" fmla="*/ 1895707 h 3334214"/>
                <a:gd name="connsiteX8" fmla="*/ 802887 w 4352622"/>
                <a:gd name="connsiteY8" fmla="*/ 2430965 h 3334214"/>
                <a:gd name="connsiteX9" fmla="*/ 892097 w 4352622"/>
                <a:gd name="connsiteY9" fmla="*/ 3334214 h 3334214"/>
                <a:gd name="connsiteX10" fmla="*/ 11151 w 4352622"/>
                <a:gd name="connsiteY10" fmla="*/ 836341 h 3334214"/>
                <a:gd name="connsiteX11" fmla="*/ 0 w 4352622"/>
                <a:gd name="connsiteY11" fmla="*/ 468351 h 3334214"/>
                <a:gd name="connsiteX12" fmla="*/ 234175 w 4352622"/>
                <a:gd name="connsiteY12" fmla="*/ 156117 h 3334214"/>
                <a:gd name="connsiteX13" fmla="*/ 735980 w 4352622"/>
                <a:gd name="connsiteY13" fmla="*/ 0 h 3334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352622" h="3334214">
                  <a:moveTo>
                    <a:pt x="735980" y="0"/>
                  </a:moveTo>
                  <a:lnTo>
                    <a:pt x="4326673" y="89209"/>
                  </a:lnTo>
                  <a:cubicBezTo>
                    <a:pt x="4598019" y="161692"/>
                    <a:pt x="2659564" y="206296"/>
                    <a:pt x="2319452" y="323384"/>
                  </a:cubicBezTo>
                  <a:cubicBezTo>
                    <a:pt x="2246969" y="596589"/>
                    <a:pt x="2259981" y="808463"/>
                    <a:pt x="2174488" y="936702"/>
                  </a:cubicBezTo>
                  <a:cubicBezTo>
                    <a:pt x="1999785" y="1100253"/>
                    <a:pt x="1955179" y="1150434"/>
                    <a:pt x="1851101" y="1204331"/>
                  </a:cubicBezTo>
                  <a:cubicBezTo>
                    <a:pt x="1747023" y="1258228"/>
                    <a:pt x="1674540" y="1282390"/>
                    <a:pt x="1594623" y="1349297"/>
                  </a:cubicBezTo>
                  <a:lnTo>
                    <a:pt x="1326995" y="1527717"/>
                  </a:lnTo>
                  <a:cubicBezTo>
                    <a:pt x="1085385" y="1661531"/>
                    <a:pt x="1066800" y="1773044"/>
                    <a:pt x="936702" y="1895707"/>
                  </a:cubicBezTo>
                  <a:lnTo>
                    <a:pt x="802887" y="2430965"/>
                  </a:lnTo>
                  <a:lnTo>
                    <a:pt x="892097" y="3334214"/>
                  </a:lnTo>
                  <a:lnTo>
                    <a:pt x="11151" y="836341"/>
                  </a:lnTo>
                  <a:lnTo>
                    <a:pt x="0" y="468351"/>
                  </a:lnTo>
                  <a:lnTo>
                    <a:pt x="234175" y="156117"/>
                  </a:lnTo>
                  <a:lnTo>
                    <a:pt x="735980" y="0"/>
                  </a:lnTo>
                  <a:close/>
                </a:path>
              </a:pathLst>
            </a:custGeom>
            <a:solidFill>
              <a:srgbClr val="8DD8EE">
                <a:alpha val="6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pic>
          <p:nvPicPr>
            <p:cNvPr id="70" name="Picture 2" descr="Image result for ntia logo">
              <a:extLst>
                <a:ext uri="{FF2B5EF4-FFF2-40B4-BE49-F238E27FC236}">
                  <a16:creationId xmlns:a16="http://schemas.microsoft.com/office/drawing/2014/main" id="{D6C4EF9A-5BD4-5D43-8314-3FC3A47428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email">
              <a:duotone>
                <a:schemeClr val="bg2">
                  <a:shade val="45000"/>
                  <a:satMod val="135000"/>
                </a:schemeClr>
                <a:prstClr val="white"/>
              </a:duotone>
              <a:alphaModFix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86000"/>
                      </a14:imgEffect>
                      <a14:imgEffect>
                        <a14:colorTemperature colorTemp="4642"/>
                      </a14:imgEffect>
                      <a14:imgEffect>
                        <a14:saturation sat="0"/>
                      </a14:imgEffect>
                      <a14:imgEffect>
                        <a14:brightnessContrast bright="-18000" contrast="8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68863" y="980701"/>
              <a:ext cx="1325115" cy="13251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" name="Group 44"/>
          <p:cNvGrpSpPr>
            <a:grpSpLocks/>
          </p:cNvGrpSpPr>
          <p:nvPr/>
        </p:nvGrpSpPr>
        <p:grpSpPr bwMode="auto">
          <a:xfrm>
            <a:off x="1524206" y="4716464"/>
            <a:ext cx="8019818" cy="1900180"/>
            <a:chOff x="3235325" y="4408608"/>
            <a:chExt cx="5572125" cy="1495305"/>
          </a:xfrm>
        </p:grpSpPr>
        <p:pic>
          <p:nvPicPr>
            <p:cNvPr id="23580" name="Picture 37" descr="platform_green.png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5325" y="5081588"/>
              <a:ext cx="5572125" cy="822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1" name="TextBox 40"/>
            <p:cNvSpPr txBox="1">
              <a:spLocks noChangeArrowheads="1"/>
            </p:cNvSpPr>
            <p:nvPr/>
          </p:nvSpPr>
          <p:spPr bwMode="auto">
            <a:xfrm>
              <a:off x="3970634" y="4408608"/>
              <a:ext cx="2270040" cy="425764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rgbClr val="BFBFBF"/>
              </a:solidFill>
              <a:miter lim="800000"/>
              <a:headEnd/>
              <a:tailEnd/>
            </a:ln>
            <a:effectLst>
              <a:outerShdw blurRad="63500" dist="38100" dir="2700000" algn="tl" rotWithShape="0">
                <a:srgbClr val="000000">
                  <a:alpha val="39998"/>
                </a:srgbClr>
              </a:outerShdw>
            </a:effectLst>
          </p:spPr>
          <p:txBody>
            <a:bodyPr wrap="square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b="1" cap="small" dirty="0"/>
                <a:t>Integrated Development Environments (IDEs)</a:t>
              </a:r>
            </a:p>
          </p:txBody>
        </p:sp>
        <p:sp>
          <p:nvSpPr>
            <p:cNvPr id="43" name="TextBox 42"/>
            <p:cNvSpPr txBox="1">
              <a:spLocks noChangeArrowheads="1"/>
            </p:cNvSpPr>
            <p:nvPr/>
          </p:nvSpPr>
          <p:spPr bwMode="auto">
            <a:xfrm>
              <a:off x="4826738" y="4916395"/>
              <a:ext cx="1585044" cy="290638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rgbClr val="BFBFBF"/>
              </a:solidFill>
              <a:miter lim="800000"/>
              <a:headEnd/>
              <a:tailEnd/>
            </a:ln>
            <a:effectLst>
              <a:outerShdw blurRad="63500" dist="38100" dir="2700000" algn="tl" rotWithShape="0">
                <a:srgbClr val="000000">
                  <a:alpha val="39998"/>
                </a:srgbClr>
              </a:outerShdw>
            </a:effectLst>
          </p:spPr>
          <p:txBody>
            <a:bodyPr wrap="square">
              <a:spAutoFit/>
            </a:bodyPr>
            <a:lstStyle/>
            <a:p>
              <a:pPr algn="ctr"/>
              <a:r>
                <a:rPr lang="en-US" b="1" cap="small" dirty="0"/>
                <a:t>Frameworks</a:t>
              </a:r>
            </a:p>
          </p:txBody>
        </p:sp>
        <p:sp>
          <p:nvSpPr>
            <p:cNvPr id="42" name="TextBox 41"/>
            <p:cNvSpPr txBox="1">
              <a:spLocks noChangeArrowheads="1"/>
            </p:cNvSpPr>
            <p:nvPr/>
          </p:nvSpPr>
          <p:spPr bwMode="auto">
            <a:xfrm>
              <a:off x="6695387" y="4916803"/>
              <a:ext cx="1453113" cy="290638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rgbClr val="BFBFBF"/>
              </a:solidFill>
              <a:miter lim="800000"/>
              <a:headEnd/>
              <a:tailEnd/>
            </a:ln>
            <a:effectLst>
              <a:outerShdw blurRad="63500" dist="38100" dir="2700000" algn="tl" rotWithShape="0">
                <a:srgbClr val="000000">
                  <a:alpha val="39998"/>
                </a:srgbClr>
              </a:outerShdw>
            </a:effectLst>
          </p:spPr>
          <p:txBody>
            <a:bodyPr wrap="square">
              <a:spAutoFit/>
            </a:bodyPr>
            <a:lstStyle/>
            <a:p>
              <a:pPr algn="ctr"/>
              <a:r>
                <a:rPr lang="en-US" b="1" cap="small" dirty="0"/>
                <a:t>Cloud Tools </a:t>
              </a:r>
            </a:p>
          </p:txBody>
        </p:sp>
        <p:sp>
          <p:nvSpPr>
            <p:cNvPr id="44" name="TextBox 43"/>
            <p:cNvSpPr txBox="1">
              <a:spLocks noChangeArrowheads="1"/>
            </p:cNvSpPr>
            <p:nvPr/>
          </p:nvSpPr>
          <p:spPr bwMode="auto">
            <a:xfrm>
              <a:off x="4469004" y="5263719"/>
              <a:ext cx="2120933" cy="290638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rgbClr val="BFBFBF"/>
              </a:solidFill>
              <a:miter lim="800000"/>
              <a:headEnd/>
              <a:tailEnd/>
            </a:ln>
            <a:effectLst>
              <a:outerShdw blurRad="63500" dist="38100" dir="2700000" algn="tl" rotWithShape="0">
                <a:srgbClr val="000000">
                  <a:alpha val="39998"/>
                </a:srgbClr>
              </a:outerShdw>
            </a:effectLst>
          </p:spPr>
          <p:txBody>
            <a:bodyPr wrap="square">
              <a:spAutoFit/>
            </a:bodyPr>
            <a:lstStyle/>
            <a:p>
              <a:pPr algn="ctr"/>
              <a:r>
                <a:rPr lang="en-US" b="1" cap="small" dirty="0"/>
                <a:t>Build Choreography</a:t>
              </a:r>
            </a:p>
          </p:txBody>
        </p:sp>
        <p:sp>
          <p:nvSpPr>
            <p:cNvPr id="40" name="TextBox 39"/>
            <p:cNvSpPr txBox="1">
              <a:spLocks noChangeArrowheads="1"/>
            </p:cNvSpPr>
            <p:nvPr/>
          </p:nvSpPr>
          <p:spPr bwMode="auto">
            <a:xfrm>
              <a:off x="3304497" y="4916395"/>
              <a:ext cx="1021228" cy="60014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rgbClr val="BFBFBF"/>
              </a:solidFill>
              <a:miter lim="800000"/>
              <a:headEnd/>
              <a:tailEnd/>
            </a:ln>
            <a:effectLst>
              <a:outerShdw blurRad="63500" dist="38100" dir="2700000" algn="tl" rotWithShape="0">
                <a:srgbClr val="000000">
                  <a:alpha val="39998"/>
                </a:srgbClr>
              </a:outerShdw>
            </a:effectLst>
          </p:spPr>
          <p:txBody>
            <a:bodyPr wrap="square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b="1" cap="small" dirty="0"/>
                <a:t>Source Code &amp; Package Repositories</a:t>
              </a:r>
              <a:r>
                <a:rPr lang="en-US" cap="small" dirty="0"/>
                <a:t> </a:t>
              </a:r>
              <a:endParaRPr lang="en-US" b="1" cap="small" dirty="0"/>
            </a:p>
          </p:txBody>
        </p:sp>
        <p:sp>
          <p:nvSpPr>
            <p:cNvPr id="23590" name="TextBox 47"/>
            <p:cNvSpPr txBox="1">
              <a:spLocks noChangeArrowheads="1"/>
            </p:cNvSpPr>
            <p:nvPr/>
          </p:nvSpPr>
          <p:spPr bwMode="auto">
            <a:xfrm>
              <a:off x="4659380" y="5555009"/>
              <a:ext cx="2354127" cy="2664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defTabSz="685783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sz="1600" dirty="0">
                  <a:solidFill>
                    <a:srgbClr val="000000"/>
                  </a:solidFill>
                </a:rPr>
                <a:t>Tools &amp; Capabilities for Software</a:t>
              </a:r>
            </a:p>
          </p:txBody>
        </p:sp>
        <p:sp>
          <p:nvSpPr>
            <p:cNvPr id="23591" name="TextBox 49"/>
            <p:cNvSpPr txBox="1">
              <a:spLocks noChangeArrowheads="1"/>
            </p:cNvSpPr>
            <p:nvPr/>
          </p:nvSpPr>
          <p:spPr bwMode="auto">
            <a:xfrm rot="19996909">
              <a:off x="8081918" y="5327086"/>
              <a:ext cx="669591" cy="278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defTabSz="685783" eaLnBrk="1" fontAlgn="base" hangingPunct="1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00" dirty="0">
                  <a:solidFill>
                    <a:srgbClr val="000000"/>
                  </a:solidFill>
                </a:rPr>
                <a:t>   Software</a:t>
              </a:r>
            </a:p>
            <a:p>
              <a:pPr defTabSz="685783" eaLnBrk="1" fontAlgn="base" hangingPunct="1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00" dirty="0">
                  <a:solidFill>
                    <a:srgbClr val="000000"/>
                  </a:solidFill>
                </a:rPr>
                <a:t>Ecosystems 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8E993CB8-AE08-3544-8301-02C75935B98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11781" y="4418423"/>
              <a:ext cx="2076076" cy="425764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rgbClr val="BFBFBF"/>
              </a:solidFill>
              <a:miter lim="800000"/>
              <a:headEnd/>
              <a:tailEnd/>
            </a:ln>
            <a:effectLst>
              <a:outerShdw blurRad="63500" dist="38100" dir="2700000" algn="tl" rotWithShape="0">
                <a:srgbClr val="000000">
                  <a:alpha val="39998"/>
                </a:srgbClr>
              </a:outerShdw>
            </a:effectLst>
          </p:spPr>
          <p:txBody>
            <a:bodyPr wrap="square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b="1" cap="small" dirty="0"/>
                <a:t>Software Composition Analysis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CCE28C98-A931-2645-B905-470E88D257D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718782" y="5265403"/>
              <a:ext cx="1207196" cy="290638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rgbClr val="BFBFBF"/>
              </a:solidFill>
              <a:miter lim="800000"/>
              <a:headEnd/>
              <a:tailEnd/>
            </a:ln>
            <a:effectLst>
              <a:outerShdw blurRad="63500" dist="38100" dir="2700000" algn="tl" rotWithShape="0">
                <a:srgbClr val="000000">
                  <a:alpha val="39998"/>
                </a:srgbClr>
              </a:outerShdw>
            </a:effectLst>
          </p:spPr>
          <p:txBody>
            <a:bodyPr wrap="square">
              <a:spAutoFit/>
            </a:bodyPr>
            <a:lstStyle/>
            <a:p>
              <a:pPr algn="ctr"/>
              <a:r>
                <a:rPr lang="en-US" b="1" cap="small" dirty="0" err="1"/>
                <a:t>Lic</a:t>
              </a:r>
              <a:r>
                <a:rPr lang="en-US" b="1" cap="small" dirty="0"/>
                <a:t> Mngt</a:t>
              </a:r>
            </a:p>
          </p:txBody>
        </p:sp>
      </p:grpSp>
      <p:grpSp>
        <p:nvGrpSpPr>
          <p:cNvPr id="3" name="Group 37"/>
          <p:cNvGrpSpPr>
            <a:grpSpLocks/>
          </p:cNvGrpSpPr>
          <p:nvPr/>
        </p:nvGrpSpPr>
        <p:grpSpPr bwMode="auto">
          <a:xfrm>
            <a:off x="2479112" y="985618"/>
            <a:ext cx="7037076" cy="1736930"/>
            <a:chOff x="4438650" y="1371600"/>
            <a:chExt cx="4365625" cy="1366838"/>
          </a:xfrm>
        </p:grpSpPr>
        <p:pic>
          <p:nvPicPr>
            <p:cNvPr id="23569" name="Picture 38" descr="platform_yellow.png"/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38650" y="2116138"/>
              <a:ext cx="4365625" cy="622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2" name="TextBox 21"/>
            <p:cNvSpPr txBox="1">
              <a:spLocks noChangeArrowheads="1"/>
            </p:cNvSpPr>
            <p:nvPr/>
          </p:nvSpPr>
          <p:spPr bwMode="auto">
            <a:xfrm>
              <a:off x="5373689" y="1504951"/>
              <a:ext cx="817648" cy="678154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rgbClr val="BFBFBF"/>
              </a:solidFill>
              <a:miter lim="800000"/>
              <a:headEnd/>
              <a:tailEnd/>
            </a:ln>
            <a:effectLst>
              <a:outerShdw blurRad="63500" dist="38100" dir="2700000" algn="tl" rotWithShape="0">
                <a:srgbClr val="000000">
                  <a:alpha val="39998"/>
                </a:srgbClr>
              </a:outerShdw>
            </a:effectLst>
          </p:spPr>
          <p:txBody>
            <a:bodyPr wrap="none">
              <a:spAutoFit/>
            </a:bodyPr>
            <a:lstStyle/>
            <a:p>
              <a:pPr defTabSz="685783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Char char="•"/>
                <a:defRPr/>
              </a:pPr>
              <a:r>
                <a:rPr lang="en-US" sz="1000" b="1" dirty="0">
                  <a:solidFill>
                    <a:srgbClr val="000000"/>
                  </a:solidFill>
                  <a:latin typeface="Arial Narrow" pitchFamily="34" charset="0"/>
                  <a:cs typeface="Arial" charset="0"/>
                </a:rPr>
                <a:t> Agriculture and Food</a:t>
              </a:r>
            </a:p>
            <a:p>
              <a:pPr defTabSz="685783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Char char="•"/>
                <a:defRPr/>
              </a:pPr>
              <a:r>
                <a:rPr lang="en-US" sz="1000" b="1" dirty="0">
                  <a:solidFill>
                    <a:srgbClr val="000000"/>
                  </a:solidFill>
                  <a:latin typeface="Arial Narrow" pitchFamily="34" charset="0"/>
                  <a:cs typeface="Arial" charset="0"/>
                </a:rPr>
                <a:t> Energy</a:t>
              </a:r>
            </a:p>
            <a:p>
              <a:pPr defTabSz="685783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Char char="•"/>
                <a:defRPr/>
              </a:pPr>
              <a:r>
                <a:rPr lang="en-US" sz="1000" b="1" dirty="0">
                  <a:solidFill>
                    <a:srgbClr val="000000"/>
                  </a:solidFill>
                  <a:latin typeface="Arial Narrow" pitchFamily="34" charset="0"/>
                  <a:cs typeface="Arial" charset="0"/>
                </a:rPr>
                <a:t> Transportation</a:t>
              </a:r>
            </a:p>
            <a:p>
              <a:pPr defTabSz="685783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Char char="•"/>
                <a:defRPr/>
              </a:pPr>
              <a:r>
                <a:rPr lang="en-US" sz="1000" b="1" dirty="0">
                  <a:solidFill>
                    <a:srgbClr val="000000"/>
                  </a:solidFill>
                  <a:latin typeface="Arial Narrow" pitchFamily="34" charset="0"/>
                  <a:cs typeface="Arial" charset="0"/>
                </a:rPr>
                <a:t> Chemical Industry</a:t>
              </a:r>
            </a:p>
            <a:p>
              <a:pPr defTabSz="685783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Char char="•"/>
                <a:defRPr/>
              </a:pPr>
              <a:r>
                <a:rPr lang="en-US" sz="1000" b="1" dirty="0">
                  <a:solidFill>
                    <a:srgbClr val="000000"/>
                  </a:solidFill>
                  <a:latin typeface="Arial Narrow" pitchFamily="34" charset="0"/>
                  <a:cs typeface="Arial" charset="0"/>
                </a:rPr>
                <a:t> Postal and Shipping</a:t>
              </a:r>
            </a:p>
          </p:txBody>
        </p:sp>
        <p:sp>
          <p:nvSpPr>
            <p:cNvPr id="23" name="TextBox 22"/>
            <p:cNvSpPr txBox="1">
              <a:spLocks noChangeArrowheads="1"/>
            </p:cNvSpPr>
            <p:nvPr/>
          </p:nvSpPr>
          <p:spPr bwMode="auto">
            <a:xfrm>
              <a:off x="6958012" y="1371600"/>
              <a:ext cx="811680" cy="678154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rgbClr val="BFBFBF"/>
              </a:solidFill>
              <a:miter lim="800000"/>
              <a:headEnd/>
              <a:tailEnd/>
            </a:ln>
            <a:effectLst>
              <a:outerShdw blurRad="63500" dist="38100" dir="2700000" algn="tl" rotWithShape="0">
                <a:srgbClr val="000000">
                  <a:alpha val="39998"/>
                </a:srgbClr>
              </a:outerShdw>
            </a:effectLst>
          </p:spPr>
          <p:txBody>
            <a:bodyPr wrap="none">
              <a:spAutoFit/>
            </a:bodyPr>
            <a:lstStyle/>
            <a:p>
              <a:pPr defTabSz="685783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Char char="•"/>
                <a:defRPr/>
              </a:pPr>
              <a:r>
                <a:rPr lang="en-US" sz="1000" b="1" dirty="0">
                  <a:solidFill>
                    <a:srgbClr val="000000"/>
                  </a:solidFill>
                  <a:latin typeface="Arial Narrow" pitchFamily="34" charset="0"/>
                  <a:cs typeface="Arial" charset="0"/>
                </a:rPr>
                <a:t> Water</a:t>
              </a:r>
            </a:p>
            <a:p>
              <a:pPr defTabSz="685783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Char char="•"/>
                <a:defRPr/>
              </a:pPr>
              <a:r>
                <a:rPr lang="en-US" sz="1000" b="1" dirty="0">
                  <a:solidFill>
                    <a:srgbClr val="000000"/>
                  </a:solidFill>
                  <a:latin typeface="Arial Narrow" pitchFamily="34" charset="0"/>
                  <a:cs typeface="Arial" charset="0"/>
                </a:rPr>
                <a:t> Public Health</a:t>
              </a:r>
            </a:p>
            <a:p>
              <a:pPr defTabSz="685783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Char char="•"/>
                <a:defRPr/>
              </a:pPr>
              <a:r>
                <a:rPr lang="en-US" sz="1000" b="1" dirty="0">
                  <a:solidFill>
                    <a:srgbClr val="000000"/>
                  </a:solidFill>
                  <a:latin typeface="Arial Narrow" pitchFamily="34" charset="0"/>
                  <a:cs typeface="Arial" charset="0"/>
                </a:rPr>
                <a:t> Telecommunications</a:t>
              </a:r>
            </a:p>
            <a:p>
              <a:pPr defTabSz="685783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Char char="•"/>
                <a:defRPr/>
              </a:pPr>
              <a:r>
                <a:rPr lang="en-US" sz="1000" b="1" dirty="0">
                  <a:solidFill>
                    <a:srgbClr val="000000"/>
                  </a:solidFill>
                  <a:latin typeface="Arial Narrow" pitchFamily="34" charset="0"/>
                  <a:cs typeface="Arial" charset="0"/>
                </a:rPr>
                <a:t> Banking and Finance</a:t>
              </a:r>
            </a:p>
            <a:p>
              <a:pPr defTabSz="685783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Char char="•"/>
                <a:defRPr/>
              </a:pPr>
              <a:r>
                <a:rPr lang="en-US" sz="1000" b="1" dirty="0">
                  <a:solidFill>
                    <a:srgbClr val="000000"/>
                  </a:solidFill>
                  <a:latin typeface="Arial Narrow" pitchFamily="34" charset="0"/>
                  <a:cs typeface="Arial" charset="0"/>
                </a:rPr>
                <a:t> Key Assets</a:t>
              </a:r>
            </a:p>
          </p:txBody>
        </p:sp>
        <p:pic>
          <p:nvPicPr>
            <p:cNvPr id="28" name="Picture 16" descr="laboratory_128_hot"/>
            <p:cNvPicPr>
              <a:picLocks noChangeAspect="1" noChangeArrowheads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84763" y="2030413"/>
              <a:ext cx="382587" cy="363537"/>
            </a:xfrm>
            <a:prstGeom prst="rect">
              <a:avLst/>
            </a:prstGeom>
            <a:noFill/>
            <a:ln>
              <a:noFill/>
            </a:ln>
            <a:effectLst>
              <a:outerShdw blurRad="63500" dist="38100" dir="2700000" algn="tl" rotWithShape="0">
                <a:srgbClr val="000000">
                  <a:alpha val="39998"/>
                </a:srgbClr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3573" name="Picture 4" descr="DoorSafety"/>
            <p:cNvPicPr>
              <a:picLocks noChangeAspect="1" noChangeArrowheads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27925" y="2100263"/>
              <a:ext cx="261938" cy="250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3574" name="Picture 27" descr="Bank-icon"/>
            <p:cNvPicPr>
              <a:picLocks noChangeAspect="1" noChangeArrowheads="1"/>
            </p:cNvPicPr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96250" y="1843088"/>
              <a:ext cx="444500" cy="4238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3575" name="Picture 53" descr="power-lines.png"/>
            <p:cNvPicPr>
              <a:picLocks noChangeAspect="1"/>
            </p:cNvPicPr>
            <p:nvPr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67500" y="1711325"/>
              <a:ext cx="509588" cy="57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5" name="Picture 54" descr="120px-Satellite_icon.png"/>
            <p:cNvPicPr>
              <a:picLocks noChangeAspect="1"/>
            </p:cNvPicPr>
            <p:nvPr/>
          </p:nvPicPr>
          <p:blipFill>
            <a:blip r:embed="rId11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75575" y="1987550"/>
              <a:ext cx="306388" cy="290513"/>
            </a:xfrm>
            <a:prstGeom prst="rect">
              <a:avLst/>
            </a:prstGeom>
            <a:noFill/>
            <a:ln>
              <a:noFill/>
            </a:ln>
            <a:effectLst>
              <a:outerShdw blurRad="63500" dist="38100" dir="2700000" algn="tl" rotWithShape="0">
                <a:srgbClr val="000000">
                  <a:alpha val="39998"/>
                </a:srgbClr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3577" name="Picture 60" descr="LorryGreen.png"/>
            <p:cNvPicPr>
              <a:picLocks noChangeAspect="1"/>
            </p:cNvPicPr>
            <p:nvPr/>
          </p:nvPicPr>
          <p:blipFill>
            <a:blip r:embed="rId1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05563" y="2065338"/>
              <a:ext cx="454025" cy="3635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3578" name="TextBox 44"/>
            <p:cNvSpPr txBox="1">
              <a:spLocks noChangeArrowheads="1"/>
            </p:cNvSpPr>
            <p:nvPr/>
          </p:nvSpPr>
          <p:spPr bwMode="auto">
            <a:xfrm>
              <a:off x="4713462" y="2412833"/>
              <a:ext cx="3907138" cy="2179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defTabSz="685783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>
                  <a:solidFill>
                    <a:srgbClr val="000000"/>
                  </a:solidFill>
                </a:rPr>
                <a:t>End Users in Industry, Government, and Commerce</a:t>
              </a:r>
            </a:p>
          </p:txBody>
        </p:sp>
        <p:sp>
          <p:nvSpPr>
            <p:cNvPr id="23579" name="TextBox 51"/>
            <p:cNvSpPr txBox="1">
              <a:spLocks noChangeArrowheads="1"/>
            </p:cNvSpPr>
            <p:nvPr/>
          </p:nvSpPr>
          <p:spPr bwMode="auto">
            <a:xfrm rot="19996909">
              <a:off x="8283506" y="2361367"/>
              <a:ext cx="404945" cy="1937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defTabSz="685783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sz="1000">
                  <a:solidFill>
                    <a:srgbClr val="000000"/>
                  </a:solidFill>
                </a:rPr>
                <a:t>Sectors</a:t>
              </a:r>
            </a:p>
          </p:txBody>
        </p:sp>
      </p:grpSp>
      <p:grpSp>
        <p:nvGrpSpPr>
          <p:cNvPr id="4" name="Group 38"/>
          <p:cNvGrpSpPr>
            <a:grpSpLocks/>
          </p:cNvGrpSpPr>
          <p:nvPr/>
        </p:nvGrpSpPr>
        <p:grpSpPr bwMode="auto">
          <a:xfrm>
            <a:off x="1984194" y="3019106"/>
            <a:ext cx="7549139" cy="1667999"/>
            <a:chOff x="3611563" y="2968894"/>
            <a:chExt cx="5245100" cy="1312594"/>
          </a:xfrm>
        </p:grpSpPr>
        <p:pic>
          <p:nvPicPr>
            <p:cNvPr id="23558" name="Picture 36" descr="platform_blue.png"/>
            <p:cNvPicPr>
              <a:picLocks noChangeAspect="1"/>
            </p:cNvPicPr>
            <p:nvPr/>
          </p:nvPicPr>
          <p:blipFill>
            <a:blip r:embed="rId1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11563" y="3638550"/>
              <a:ext cx="5245100" cy="6429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1" name="TextBox 30"/>
            <p:cNvSpPr txBox="1">
              <a:spLocks noChangeArrowheads="1"/>
            </p:cNvSpPr>
            <p:nvPr/>
          </p:nvSpPr>
          <p:spPr bwMode="auto">
            <a:xfrm>
              <a:off x="3799775" y="2968894"/>
              <a:ext cx="1324416" cy="920352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BFBFBF"/>
              </a:solidFill>
              <a:miter lim="800000"/>
              <a:headEnd/>
              <a:tailEnd/>
            </a:ln>
            <a:effectLst>
              <a:outerShdw blurRad="63500" dist="38100" dir="2700000" algn="tl" rotWithShape="0">
                <a:srgbClr val="000000">
                  <a:alpha val="39998"/>
                </a:srgbClr>
              </a:outerShdw>
            </a:effectLst>
          </p:spPr>
          <p:txBody>
            <a:bodyPr wrap="square">
              <a:spAutoFit/>
            </a:bodyPr>
            <a:lstStyle/>
            <a:p>
              <a:pPr defTabSz="685783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Char char="•"/>
                <a:defRPr/>
              </a:pPr>
              <a:r>
                <a:rPr lang="en-US" sz="1000" b="1" dirty="0">
                  <a:solidFill>
                    <a:srgbClr val="000000"/>
                  </a:solidFill>
                  <a:latin typeface="Tahoma"/>
                  <a:cs typeface="Arial" charset="0"/>
                </a:rPr>
                <a:t> Medical Devices</a:t>
              </a:r>
            </a:p>
            <a:p>
              <a:pPr defTabSz="685783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Char char="•"/>
                <a:defRPr/>
              </a:pPr>
              <a:r>
                <a:rPr lang="en-US" sz="1000" b="1" dirty="0">
                  <a:solidFill>
                    <a:srgbClr val="000000"/>
                  </a:solidFill>
                  <a:latin typeface="Tahoma"/>
                  <a:cs typeface="Arial" charset="0"/>
                </a:rPr>
                <a:t> Merchandise</a:t>
              </a:r>
            </a:p>
            <a:p>
              <a:pPr defTabSz="685783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Char char="•"/>
                <a:defRPr/>
              </a:pPr>
              <a:r>
                <a:rPr lang="en-US" sz="1000" b="1" dirty="0">
                  <a:solidFill>
                    <a:srgbClr val="000000"/>
                  </a:solidFill>
                  <a:latin typeface="Tahoma"/>
                  <a:cs typeface="Arial" charset="0"/>
                </a:rPr>
                <a:t> Automobiles</a:t>
              </a:r>
            </a:p>
            <a:p>
              <a:pPr defTabSz="685783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Char char="•"/>
                <a:defRPr/>
              </a:pPr>
              <a:r>
                <a:rPr lang="en-US" sz="1000" b="1" dirty="0">
                  <a:solidFill>
                    <a:srgbClr val="000000"/>
                  </a:solidFill>
                  <a:latin typeface="Tahoma"/>
                  <a:cs typeface="Arial" charset="0"/>
                </a:rPr>
                <a:t> Trains</a:t>
              </a:r>
            </a:p>
            <a:p>
              <a:pPr defTabSz="685783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Char char="•"/>
                <a:defRPr/>
              </a:pPr>
              <a:r>
                <a:rPr lang="en-US" sz="1000" b="1" dirty="0">
                  <a:solidFill>
                    <a:srgbClr val="000000"/>
                  </a:solidFill>
                  <a:latin typeface="Tahoma"/>
                  <a:cs typeface="Arial" charset="0"/>
                </a:rPr>
                <a:t> Vessels/Boats</a:t>
              </a:r>
            </a:p>
            <a:p>
              <a:pPr defTabSz="685783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Char char="•"/>
                <a:defRPr/>
              </a:pPr>
              <a:r>
                <a:rPr lang="en-US" sz="1000" b="1" dirty="0">
                  <a:solidFill>
                    <a:srgbClr val="000000"/>
                  </a:solidFill>
                  <a:latin typeface="Tahoma"/>
                  <a:cs typeface="Arial" charset="0"/>
                </a:rPr>
                <a:t> Building </a:t>
              </a:r>
              <a:r>
                <a:rPr lang="en-US" sz="1000" b="1" dirty="0" err="1">
                  <a:solidFill>
                    <a:srgbClr val="000000"/>
                  </a:solidFill>
                  <a:latin typeface="Tahoma"/>
                  <a:cs typeface="Arial" charset="0"/>
                </a:rPr>
                <a:t>Mngt</a:t>
              </a:r>
              <a:r>
                <a:rPr lang="en-US" sz="1000" b="1" dirty="0">
                  <a:solidFill>
                    <a:srgbClr val="000000"/>
                  </a:solidFill>
                  <a:latin typeface="Tahoma"/>
                  <a:cs typeface="Arial" charset="0"/>
                </a:rPr>
                <a:t> Sys</a:t>
              </a:r>
            </a:p>
            <a:p>
              <a:pPr defTabSz="685783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Char char="•"/>
                <a:defRPr/>
              </a:pPr>
              <a:r>
                <a:rPr lang="en-US" sz="1000" b="1" dirty="0">
                  <a:solidFill>
                    <a:srgbClr val="000000"/>
                  </a:solidFill>
                  <a:latin typeface="Tahoma"/>
                  <a:cs typeface="Arial" charset="0"/>
                </a:rPr>
                <a:t> Software</a:t>
              </a:r>
            </a:p>
          </p:txBody>
        </p:sp>
        <p:sp>
          <p:nvSpPr>
            <p:cNvPr id="23564" name="TextBox 45"/>
            <p:cNvSpPr txBox="1">
              <a:spLocks noChangeArrowheads="1"/>
            </p:cNvSpPr>
            <p:nvPr/>
          </p:nvSpPr>
          <p:spPr bwMode="auto">
            <a:xfrm>
              <a:off x="5227638" y="3946525"/>
              <a:ext cx="1802283" cy="2421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defTabSz="685783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rgbClr val="000000"/>
                  </a:solidFill>
                </a:rPr>
                <a:t>Product &amp; Service Suppliers</a:t>
              </a:r>
            </a:p>
          </p:txBody>
        </p:sp>
        <p:sp>
          <p:nvSpPr>
            <p:cNvPr id="23566" name="TextBox 50"/>
            <p:cNvSpPr txBox="1">
              <a:spLocks noChangeArrowheads="1"/>
            </p:cNvSpPr>
            <p:nvPr/>
          </p:nvSpPr>
          <p:spPr bwMode="auto">
            <a:xfrm rot="19996909">
              <a:off x="8188785" y="3815300"/>
              <a:ext cx="578263" cy="2579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defTabSz="685783" eaLnBrk="1" fontAlgn="base" hangingPunct="1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dirty="0">
                  <a:solidFill>
                    <a:srgbClr val="000000"/>
                  </a:solidFill>
                </a:rPr>
                <a:t>  Assets/</a:t>
              </a:r>
            </a:p>
            <a:p>
              <a:pPr defTabSz="685783" eaLnBrk="1" fontAlgn="base" hangingPunct="1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dirty="0">
                  <a:solidFill>
                    <a:srgbClr val="000000"/>
                  </a:solidFill>
                </a:rPr>
                <a:t>Capabilities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FA58A64C-728E-544A-A657-6BCBA1091FDD}"/>
              </a:ext>
            </a:extLst>
          </p:cNvPr>
          <p:cNvGrpSpPr/>
          <p:nvPr/>
        </p:nvGrpSpPr>
        <p:grpSpPr>
          <a:xfrm>
            <a:off x="4424122" y="2770433"/>
            <a:ext cx="4592168" cy="1468766"/>
            <a:chOff x="3085359" y="-8908"/>
            <a:chExt cx="6259905" cy="2267677"/>
          </a:xfrm>
          <a:effectLst>
            <a:glow rad="127000">
              <a:schemeClr val="bg1"/>
            </a:glow>
          </a:effectLst>
        </p:grpSpPr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8964C4FA-5BAF-E143-ACF8-3D5C9D305C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094104" y="1275819"/>
              <a:ext cx="822960" cy="288076"/>
            </a:xfrm>
            <a:prstGeom prst="rect">
              <a:avLst/>
            </a:prstGeom>
          </p:spPr>
        </p:pic>
        <p:pic>
          <p:nvPicPr>
            <p:cNvPr id="39" name="Picture 8" descr="https://encrypted-tbn0.gstatic.com/images?q=tbn:ANd9GcTQDhEARUsbo3gahUDUq9rbX8436YBszylRAX-SVsRKP9NUrja0">
              <a:extLst>
                <a:ext uri="{FF2B5EF4-FFF2-40B4-BE49-F238E27FC236}">
                  <a16:creationId xmlns:a16="http://schemas.microsoft.com/office/drawing/2014/main" id="{3178CBCF-D283-A545-AB77-3B8577472D8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3135771" y="412442"/>
              <a:ext cx="654021" cy="6176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5" name="Picture 2" descr="https://encrypted-tbn0.gstatic.com/images?q=tbn:ANd9GcRJChEMh2k8cS1wj-zI6Bo64mTCYRr4p_cYLrZbnDPWy6G3pnKqOCW5Zaed">
              <a:extLst>
                <a:ext uri="{FF2B5EF4-FFF2-40B4-BE49-F238E27FC236}">
                  <a16:creationId xmlns:a16="http://schemas.microsoft.com/office/drawing/2014/main" id="{E4F9A319-366D-4940-A05C-FC7FC91038D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9561" y="421133"/>
              <a:ext cx="835816" cy="3343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23008286-12F5-944E-A3D8-6BE62DE477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025506" y="692214"/>
              <a:ext cx="893941" cy="503101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9A4E3B94-95E9-8145-B601-C0CC6BD727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314185" y="649112"/>
              <a:ext cx="737676" cy="504725"/>
            </a:xfrm>
            <a:prstGeom prst="rect">
              <a:avLst/>
            </a:prstGeom>
          </p:spPr>
        </p:pic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D2E6AC56-C8CE-D24E-856B-0D4BEA292492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01065" y="1313911"/>
              <a:ext cx="788773" cy="266790"/>
            </a:xfrm>
            <a:prstGeom prst="rect">
              <a:avLst/>
            </a:prstGeom>
          </p:spPr>
        </p:pic>
        <p:pic>
          <p:nvPicPr>
            <p:cNvPr id="49" name="Picture 6" descr="http://autoshowottawa.com/wp-content/uploads/2014/03/Schneider-Electric.jpg">
              <a:extLst>
                <a:ext uri="{FF2B5EF4-FFF2-40B4-BE49-F238E27FC236}">
                  <a16:creationId xmlns:a16="http://schemas.microsoft.com/office/drawing/2014/main" id="{324981A8-D241-FF41-BAEE-203F999BA82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5028705" y="624904"/>
              <a:ext cx="1215320" cy="405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0" name="Picture 6" descr="Empowered by Innovation NEC">
              <a:extLst>
                <a:ext uri="{FF2B5EF4-FFF2-40B4-BE49-F238E27FC236}">
                  <a16:creationId xmlns:a16="http://schemas.microsoft.com/office/drawing/2014/main" id="{8C299EA1-EE20-6543-9C02-19BE7A927FD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1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-3735"/>
            <a:stretch/>
          </p:blipFill>
          <p:spPr bwMode="auto">
            <a:xfrm>
              <a:off x="7999629" y="839556"/>
              <a:ext cx="1003327" cy="2763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CFCB03D3-C08F-964F-9928-BECADEAA1E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602292" y="1604773"/>
              <a:ext cx="1588870" cy="253017"/>
            </a:xfrm>
            <a:prstGeom prst="rect">
              <a:avLst/>
            </a:prstGeom>
          </p:spPr>
        </p:pic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04C978A1-11B5-604C-BB49-5C6140D54B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85359" y="1689850"/>
              <a:ext cx="1328470" cy="548451"/>
            </a:xfrm>
            <a:prstGeom prst="rect">
              <a:avLst/>
            </a:prstGeom>
          </p:spPr>
        </p:pic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12826B11-C6DA-2640-BD01-16CAB2E2C81F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199714" y="640451"/>
              <a:ext cx="704751" cy="587293"/>
            </a:xfrm>
            <a:prstGeom prst="rect">
              <a:avLst/>
            </a:prstGeom>
          </p:spPr>
        </p:pic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E0BE75EB-5975-AD45-B363-4C85107EEBEF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352484" y="2033412"/>
              <a:ext cx="1310946" cy="225357"/>
            </a:xfrm>
            <a:prstGeom prst="rect">
              <a:avLst/>
            </a:prstGeom>
          </p:spPr>
        </p:pic>
        <p:pic>
          <p:nvPicPr>
            <p:cNvPr id="57" name="Picture 2" descr="Unisys">
              <a:extLst>
                <a:ext uri="{FF2B5EF4-FFF2-40B4-BE49-F238E27FC236}">
                  <a16:creationId xmlns:a16="http://schemas.microsoft.com/office/drawing/2014/main" id="{BE7C0D22-45A4-FB4E-A6E4-192C2E5AA63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30816" y="1542267"/>
              <a:ext cx="1215734" cy="3343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9FB719C4-CEA3-864A-8B89-A3E94BA1DB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472476" y="1467359"/>
              <a:ext cx="1016031" cy="458891"/>
            </a:xfrm>
            <a:prstGeom prst="rect">
              <a:avLst/>
            </a:prstGeom>
          </p:spPr>
        </p:pic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AE06AA4F-6743-F745-9A87-4ECA29A267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584431" y="41258"/>
              <a:ext cx="1387568" cy="327370"/>
            </a:xfrm>
            <a:prstGeom prst="rect">
              <a:avLst/>
            </a:prstGeom>
          </p:spPr>
        </p:pic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61B2AD09-AEA6-0345-8D53-A9C8348071E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794713" y="1205691"/>
              <a:ext cx="1357736" cy="242326"/>
            </a:xfrm>
            <a:prstGeom prst="rect">
              <a:avLst/>
            </a:prstGeom>
          </p:spPr>
        </p:pic>
        <p:pic>
          <p:nvPicPr>
            <p:cNvPr id="61" name="Picture 2" descr="SAP">
              <a:extLst>
                <a:ext uri="{FF2B5EF4-FFF2-40B4-BE49-F238E27FC236}">
                  <a16:creationId xmlns:a16="http://schemas.microsoft.com/office/drawing/2014/main" id="{68B4EE1D-8BF5-CA46-9D39-118AF2BCCD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90318" y="106631"/>
              <a:ext cx="932914" cy="4664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2" name="Picture 1" descr="Dell">
              <a:extLst>
                <a:ext uri="{FF2B5EF4-FFF2-40B4-BE49-F238E27FC236}">
                  <a16:creationId xmlns:a16="http://schemas.microsoft.com/office/drawing/2014/main" id="{7CF4A749-3196-A643-8D14-A874A5773A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1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69233" y="38012"/>
              <a:ext cx="582856" cy="5828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3" name="Picture 2" descr="http://www.famouslogos.org/wp-content/uploads/2013/04/logo-oracle.png">
              <a:extLst>
                <a:ext uri="{FF2B5EF4-FFF2-40B4-BE49-F238E27FC236}">
                  <a16:creationId xmlns:a16="http://schemas.microsoft.com/office/drawing/2014/main" id="{36A829AE-6814-6E4E-971D-2D665DD59E9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4488313" y="2016778"/>
              <a:ext cx="1715203" cy="2301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4" name="Picture 2" descr="http://www.theinquirer.net/IMG/953/212953/qualcomm-logo.jpg">
              <a:extLst>
                <a:ext uri="{FF2B5EF4-FFF2-40B4-BE49-F238E27FC236}">
                  <a16:creationId xmlns:a16="http://schemas.microsoft.com/office/drawing/2014/main" id="{CFBC1737-9FC8-CF4C-BD76-9112D210F4A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8037103" y="1216912"/>
              <a:ext cx="1308161" cy="3018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5" name="Picture 2" descr="https://upload.wikimedia.org/wikipedia/en/thumb/b/b5/Boeing-Logo.svg/1024px-Boeing-Logo.svg.png">
              <a:extLst>
                <a:ext uri="{FF2B5EF4-FFF2-40B4-BE49-F238E27FC236}">
                  <a16:creationId xmlns:a16="http://schemas.microsoft.com/office/drawing/2014/main" id="{451830CF-FDDF-BC43-A9BE-F7782A958AF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09899" y="1191569"/>
              <a:ext cx="1810888" cy="4491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7" name="Picture 2" descr="http://www.nomagic.com/mbse/images/template/no_magic_logo_mbse.png">
              <a:extLst>
                <a:ext uri="{FF2B5EF4-FFF2-40B4-BE49-F238E27FC236}">
                  <a16:creationId xmlns:a16="http://schemas.microsoft.com/office/drawing/2014/main" id="{D76E413E-C269-1E40-AE9A-F0FD8F4B217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5118" b="-1"/>
            <a:stretch/>
          </p:blipFill>
          <p:spPr bwMode="auto">
            <a:xfrm>
              <a:off x="5084786" y="-8908"/>
              <a:ext cx="1778992" cy="5686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8" name="Picture 18" descr="RTI logo">
              <a:extLst>
                <a:ext uri="{FF2B5EF4-FFF2-40B4-BE49-F238E27FC236}">
                  <a16:creationId xmlns:a16="http://schemas.microsoft.com/office/drawing/2014/main" id="{3C3ABD45-3588-974F-9F12-F4D127781EE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2999" t="21900" r="18198" b="18571"/>
            <a:stretch/>
          </p:blipFill>
          <p:spPr bwMode="auto">
            <a:xfrm>
              <a:off x="7316397" y="1600284"/>
              <a:ext cx="347033" cy="3049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6" name="Title 1">
            <a:extLst>
              <a:ext uri="{FF2B5EF4-FFF2-40B4-BE49-F238E27FC236}">
                <a16:creationId xmlns:a16="http://schemas.microsoft.com/office/drawing/2014/main" id="{6EE33B32-896E-6344-AC89-400E1BAFDC29}"/>
              </a:ext>
            </a:extLst>
          </p:cNvPr>
          <p:cNvSpPr txBox="1">
            <a:spLocks/>
          </p:cNvSpPr>
          <p:nvPr/>
        </p:nvSpPr>
        <p:spPr>
          <a:xfrm>
            <a:off x="1512891" y="88390"/>
            <a:ext cx="9144000" cy="530713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9B100FD-FF7C-DD49-B767-6F15435DD510}"/>
              </a:ext>
            </a:extLst>
          </p:cNvPr>
          <p:cNvSpPr txBox="1"/>
          <p:nvPr/>
        </p:nvSpPr>
        <p:spPr>
          <a:xfrm>
            <a:off x="10100570" y="5034411"/>
            <a:ext cx="20914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Tool-to-Tool SBOM Standard effort        (3T-SBOM)</a:t>
            </a:r>
          </a:p>
        </p:txBody>
      </p:sp>
      <p:sp>
        <p:nvSpPr>
          <p:cNvPr id="10" name="Left Arrow 9">
            <a:extLst>
              <a:ext uri="{FF2B5EF4-FFF2-40B4-BE49-F238E27FC236}">
                <a16:creationId xmlns:a16="http://schemas.microsoft.com/office/drawing/2014/main" id="{B589F8A8-B32C-014F-8A00-DB452AF2B2CC}"/>
              </a:ext>
            </a:extLst>
          </p:cNvPr>
          <p:cNvSpPr/>
          <p:nvPr/>
        </p:nvSpPr>
        <p:spPr>
          <a:xfrm rot="20588861">
            <a:off x="9610988" y="5507406"/>
            <a:ext cx="418024" cy="565497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Film">
            <a:extLst>
              <a:ext uri="{FF2B5EF4-FFF2-40B4-BE49-F238E27FC236}">
                <a16:creationId xmlns:a16="http://schemas.microsoft.com/office/drawing/2014/main" id="{037220CB-C091-2046-9883-B0D8A4188A53}"/>
              </a:ext>
            </a:extLst>
          </p:cNvPr>
          <p:cNvSpPr>
            <a:spLocks noEditPoints="1" noChangeArrowheads="1"/>
          </p:cNvSpPr>
          <p:nvPr/>
        </p:nvSpPr>
        <p:spPr bwMode="auto">
          <a:xfrm>
            <a:off x="-4730" y="6478804"/>
            <a:ext cx="219075" cy="304800"/>
          </a:xfrm>
          <a:custGeom>
            <a:avLst/>
            <a:gdLst>
              <a:gd name="T0" fmla="*/ 0 w 21600"/>
              <a:gd name="T1" fmla="*/ 0 h 21600"/>
              <a:gd name="T2" fmla="*/ 10800 w 21600"/>
              <a:gd name="T3" fmla="*/ 0 h 21600"/>
              <a:gd name="T4" fmla="*/ 21600 w 21600"/>
              <a:gd name="T5" fmla="*/ 0 h 21600"/>
              <a:gd name="T6" fmla="*/ 21600 w 21600"/>
              <a:gd name="T7" fmla="*/ 10800 h 21600"/>
              <a:gd name="T8" fmla="*/ 21600 w 21600"/>
              <a:gd name="T9" fmla="*/ 21600 h 21600"/>
              <a:gd name="T10" fmla="*/ 10800 w 21600"/>
              <a:gd name="T11" fmla="*/ 21600 h 21600"/>
              <a:gd name="T12" fmla="*/ 0 w 21600"/>
              <a:gd name="T13" fmla="*/ 21600 h 21600"/>
              <a:gd name="T14" fmla="*/ 0 w 21600"/>
              <a:gd name="T15" fmla="*/ 10800 h 21600"/>
              <a:gd name="T16" fmla="*/ 4960 w 21600"/>
              <a:gd name="T17" fmla="*/ 8129 h 21600"/>
              <a:gd name="T18" fmla="*/ 17079 w 21600"/>
              <a:gd name="T19" fmla="*/ 1342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 extrusionOk="0">
                <a:moveTo>
                  <a:pt x="21600" y="0"/>
                </a:move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close/>
              </a:path>
              <a:path w="21600" h="21600" extrusionOk="0">
                <a:moveTo>
                  <a:pt x="3014" y="21600"/>
                </a:moveTo>
                <a:lnTo>
                  <a:pt x="3014" y="0"/>
                </a:lnTo>
                <a:lnTo>
                  <a:pt x="0" y="0"/>
                </a:lnTo>
                <a:lnTo>
                  <a:pt x="0" y="21600"/>
                </a:lnTo>
                <a:lnTo>
                  <a:pt x="3014" y="21600"/>
                </a:lnTo>
                <a:close/>
              </a:path>
              <a:path w="21600" h="21600" extrusionOk="0">
                <a:moveTo>
                  <a:pt x="21600" y="21600"/>
                </a:moveTo>
                <a:lnTo>
                  <a:pt x="21600" y="0"/>
                </a:lnTo>
                <a:lnTo>
                  <a:pt x="18586" y="0"/>
                </a:lnTo>
                <a:lnTo>
                  <a:pt x="18586" y="21600"/>
                </a:lnTo>
                <a:lnTo>
                  <a:pt x="21600" y="21600"/>
                </a:lnTo>
                <a:close/>
              </a:path>
              <a:path w="21600" h="21600" extrusionOk="0">
                <a:moveTo>
                  <a:pt x="6028" y="6574"/>
                </a:moveTo>
                <a:lnTo>
                  <a:pt x="15572" y="6574"/>
                </a:lnTo>
                <a:lnTo>
                  <a:pt x="16074" y="6574"/>
                </a:lnTo>
                <a:lnTo>
                  <a:pt x="16326" y="6457"/>
                </a:lnTo>
                <a:lnTo>
                  <a:pt x="16577" y="6339"/>
                </a:lnTo>
                <a:lnTo>
                  <a:pt x="16828" y="6222"/>
                </a:lnTo>
                <a:lnTo>
                  <a:pt x="17079" y="6222"/>
                </a:lnTo>
                <a:lnTo>
                  <a:pt x="17330" y="5987"/>
                </a:lnTo>
                <a:lnTo>
                  <a:pt x="17330" y="5870"/>
                </a:lnTo>
                <a:lnTo>
                  <a:pt x="17581" y="5635"/>
                </a:lnTo>
                <a:lnTo>
                  <a:pt x="17581" y="1526"/>
                </a:lnTo>
                <a:lnTo>
                  <a:pt x="17330" y="1291"/>
                </a:lnTo>
                <a:lnTo>
                  <a:pt x="17330" y="1174"/>
                </a:lnTo>
                <a:lnTo>
                  <a:pt x="17079" y="1057"/>
                </a:lnTo>
                <a:lnTo>
                  <a:pt x="16828" y="939"/>
                </a:lnTo>
                <a:lnTo>
                  <a:pt x="16577" y="822"/>
                </a:lnTo>
                <a:lnTo>
                  <a:pt x="16326" y="704"/>
                </a:lnTo>
                <a:lnTo>
                  <a:pt x="16074" y="704"/>
                </a:lnTo>
                <a:lnTo>
                  <a:pt x="15572" y="587"/>
                </a:lnTo>
                <a:lnTo>
                  <a:pt x="6028" y="587"/>
                </a:lnTo>
                <a:lnTo>
                  <a:pt x="5526" y="704"/>
                </a:lnTo>
                <a:lnTo>
                  <a:pt x="5274" y="704"/>
                </a:lnTo>
                <a:lnTo>
                  <a:pt x="5023" y="822"/>
                </a:lnTo>
                <a:lnTo>
                  <a:pt x="4772" y="939"/>
                </a:lnTo>
                <a:lnTo>
                  <a:pt x="4521" y="1057"/>
                </a:lnTo>
                <a:lnTo>
                  <a:pt x="4270" y="1174"/>
                </a:lnTo>
                <a:lnTo>
                  <a:pt x="4270" y="1291"/>
                </a:lnTo>
                <a:lnTo>
                  <a:pt x="4019" y="1526"/>
                </a:lnTo>
                <a:lnTo>
                  <a:pt x="4019" y="5635"/>
                </a:lnTo>
                <a:lnTo>
                  <a:pt x="4270" y="5870"/>
                </a:lnTo>
                <a:lnTo>
                  <a:pt x="4270" y="5987"/>
                </a:lnTo>
                <a:lnTo>
                  <a:pt x="4521" y="6222"/>
                </a:lnTo>
                <a:lnTo>
                  <a:pt x="4772" y="6222"/>
                </a:lnTo>
                <a:lnTo>
                  <a:pt x="5023" y="6339"/>
                </a:lnTo>
                <a:lnTo>
                  <a:pt x="5274" y="6457"/>
                </a:lnTo>
                <a:lnTo>
                  <a:pt x="5526" y="6574"/>
                </a:lnTo>
                <a:lnTo>
                  <a:pt x="6028" y="6574"/>
                </a:lnTo>
                <a:close/>
              </a:path>
              <a:path w="21600" h="21600" extrusionOk="0">
                <a:moveTo>
                  <a:pt x="6028" y="13617"/>
                </a:moveTo>
                <a:lnTo>
                  <a:pt x="15572" y="13617"/>
                </a:lnTo>
                <a:lnTo>
                  <a:pt x="16074" y="13617"/>
                </a:lnTo>
                <a:lnTo>
                  <a:pt x="16326" y="13617"/>
                </a:lnTo>
                <a:lnTo>
                  <a:pt x="16577" y="13500"/>
                </a:lnTo>
                <a:lnTo>
                  <a:pt x="16828" y="13383"/>
                </a:lnTo>
                <a:lnTo>
                  <a:pt x="17079" y="13265"/>
                </a:lnTo>
                <a:lnTo>
                  <a:pt x="17330" y="13148"/>
                </a:lnTo>
                <a:lnTo>
                  <a:pt x="17330" y="12913"/>
                </a:lnTo>
                <a:lnTo>
                  <a:pt x="17581" y="12796"/>
                </a:lnTo>
                <a:lnTo>
                  <a:pt x="17581" y="8687"/>
                </a:lnTo>
                <a:lnTo>
                  <a:pt x="17330" y="8452"/>
                </a:lnTo>
                <a:lnTo>
                  <a:pt x="17330" y="8335"/>
                </a:lnTo>
                <a:lnTo>
                  <a:pt x="17079" y="8217"/>
                </a:lnTo>
                <a:lnTo>
                  <a:pt x="16828" y="7983"/>
                </a:lnTo>
                <a:lnTo>
                  <a:pt x="16577" y="7983"/>
                </a:lnTo>
                <a:lnTo>
                  <a:pt x="16326" y="7865"/>
                </a:lnTo>
                <a:lnTo>
                  <a:pt x="16074" y="7865"/>
                </a:lnTo>
                <a:lnTo>
                  <a:pt x="15572" y="7748"/>
                </a:lnTo>
                <a:lnTo>
                  <a:pt x="6028" y="7748"/>
                </a:lnTo>
                <a:lnTo>
                  <a:pt x="5526" y="7865"/>
                </a:lnTo>
                <a:lnTo>
                  <a:pt x="5274" y="7865"/>
                </a:lnTo>
                <a:lnTo>
                  <a:pt x="5023" y="7983"/>
                </a:lnTo>
                <a:lnTo>
                  <a:pt x="4772" y="7983"/>
                </a:lnTo>
                <a:lnTo>
                  <a:pt x="4521" y="8217"/>
                </a:lnTo>
                <a:lnTo>
                  <a:pt x="4270" y="8335"/>
                </a:lnTo>
                <a:lnTo>
                  <a:pt x="4270" y="8452"/>
                </a:lnTo>
                <a:lnTo>
                  <a:pt x="4019" y="8687"/>
                </a:lnTo>
                <a:lnTo>
                  <a:pt x="4019" y="12796"/>
                </a:lnTo>
                <a:lnTo>
                  <a:pt x="4270" y="12913"/>
                </a:lnTo>
                <a:lnTo>
                  <a:pt x="4270" y="13148"/>
                </a:lnTo>
                <a:lnTo>
                  <a:pt x="4521" y="13265"/>
                </a:lnTo>
                <a:lnTo>
                  <a:pt x="4772" y="13383"/>
                </a:lnTo>
                <a:lnTo>
                  <a:pt x="5023" y="13500"/>
                </a:lnTo>
                <a:lnTo>
                  <a:pt x="5274" y="13617"/>
                </a:lnTo>
                <a:lnTo>
                  <a:pt x="5526" y="13617"/>
                </a:lnTo>
                <a:lnTo>
                  <a:pt x="6028" y="13617"/>
                </a:lnTo>
                <a:close/>
              </a:path>
              <a:path w="21600" h="21600" extrusionOk="0">
                <a:moveTo>
                  <a:pt x="6028" y="20778"/>
                </a:moveTo>
                <a:lnTo>
                  <a:pt x="15572" y="20778"/>
                </a:lnTo>
                <a:lnTo>
                  <a:pt x="16074" y="20778"/>
                </a:lnTo>
                <a:lnTo>
                  <a:pt x="16326" y="20661"/>
                </a:lnTo>
                <a:lnTo>
                  <a:pt x="16577" y="20661"/>
                </a:lnTo>
                <a:lnTo>
                  <a:pt x="16828" y="20543"/>
                </a:lnTo>
                <a:lnTo>
                  <a:pt x="17079" y="20426"/>
                </a:lnTo>
                <a:lnTo>
                  <a:pt x="17330" y="20309"/>
                </a:lnTo>
                <a:lnTo>
                  <a:pt x="17330" y="20074"/>
                </a:lnTo>
                <a:lnTo>
                  <a:pt x="17581" y="19957"/>
                </a:lnTo>
                <a:lnTo>
                  <a:pt x="17581" y="15730"/>
                </a:lnTo>
                <a:lnTo>
                  <a:pt x="17330" y="15613"/>
                </a:lnTo>
                <a:lnTo>
                  <a:pt x="17330" y="15378"/>
                </a:lnTo>
                <a:lnTo>
                  <a:pt x="17079" y="15378"/>
                </a:lnTo>
                <a:lnTo>
                  <a:pt x="16828" y="15143"/>
                </a:lnTo>
                <a:lnTo>
                  <a:pt x="16577" y="15026"/>
                </a:lnTo>
                <a:lnTo>
                  <a:pt x="16326" y="15026"/>
                </a:lnTo>
                <a:lnTo>
                  <a:pt x="16074" y="15026"/>
                </a:lnTo>
                <a:lnTo>
                  <a:pt x="15572" y="14909"/>
                </a:lnTo>
                <a:lnTo>
                  <a:pt x="6028" y="14909"/>
                </a:lnTo>
                <a:lnTo>
                  <a:pt x="5526" y="15026"/>
                </a:lnTo>
                <a:lnTo>
                  <a:pt x="5274" y="15026"/>
                </a:lnTo>
                <a:lnTo>
                  <a:pt x="5023" y="15026"/>
                </a:lnTo>
                <a:lnTo>
                  <a:pt x="4772" y="15143"/>
                </a:lnTo>
                <a:lnTo>
                  <a:pt x="4521" y="15378"/>
                </a:lnTo>
                <a:lnTo>
                  <a:pt x="4270" y="15378"/>
                </a:lnTo>
                <a:lnTo>
                  <a:pt x="4270" y="15613"/>
                </a:lnTo>
                <a:lnTo>
                  <a:pt x="4019" y="15730"/>
                </a:lnTo>
                <a:lnTo>
                  <a:pt x="4019" y="19957"/>
                </a:lnTo>
                <a:lnTo>
                  <a:pt x="4270" y="20074"/>
                </a:lnTo>
                <a:lnTo>
                  <a:pt x="4270" y="20309"/>
                </a:lnTo>
                <a:lnTo>
                  <a:pt x="4521" y="20426"/>
                </a:lnTo>
                <a:lnTo>
                  <a:pt x="4772" y="20543"/>
                </a:lnTo>
                <a:lnTo>
                  <a:pt x="5023" y="20661"/>
                </a:lnTo>
                <a:lnTo>
                  <a:pt x="5274" y="20661"/>
                </a:lnTo>
                <a:lnTo>
                  <a:pt x="5526" y="20778"/>
                </a:lnTo>
                <a:lnTo>
                  <a:pt x="6028" y="20778"/>
                </a:lnTo>
                <a:close/>
              </a:path>
              <a:path w="21600" h="21600" extrusionOk="0">
                <a:moveTo>
                  <a:pt x="753" y="1291"/>
                </a:moveTo>
                <a:lnTo>
                  <a:pt x="2260" y="1291"/>
                </a:lnTo>
                <a:lnTo>
                  <a:pt x="2260" y="235"/>
                </a:lnTo>
                <a:lnTo>
                  <a:pt x="753" y="235"/>
                </a:lnTo>
                <a:lnTo>
                  <a:pt x="753" y="1291"/>
                </a:lnTo>
                <a:close/>
              </a:path>
              <a:path w="21600" h="21600" extrusionOk="0">
                <a:moveTo>
                  <a:pt x="753" y="2700"/>
                </a:moveTo>
                <a:lnTo>
                  <a:pt x="2260" y="2700"/>
                </a:lnTo>
                <a:lnTo>
                  <a:pt x="2260" y="1643"/>
                </a:lnTo>
                <a:lnTo>
                  <a:pt x="753" y="1643"/>
                </a:lnTo>
                <a:lnTo>
                  <a:pt x="753" y="2700"/>
                </a:lnTo>
                <a:close/>
              </a:path>
              <a:path w="21600" h="21600" extrusionOk="0">
                <a:moveTo>
                  <a:pt x="753" y="4109"/>
                </a:moveTo>
                <a:lnTo>
                  <a:pt x="2260" y="4109"/>
                </a:lnTo>
                <a:lnTo>
                  <a:pt x="2260" y="3052"/>
                </a:lnTo>
                <a:lnTo>
                  <a:pt x="753" y="3052"/>
                </a:lnTo>
                <a:lnTo>
                  <a:pt x="753" y="4109"/>
                </a:lnTo>
                <a:close/>
              </a:path>
              <a:path w="21600" h="21600" extrusionOk="0">
                <a:moveTo>
                  <a:pt x="753" y="5517"/>
                </a:moveTo>
                <a:lnTo>
                  <a:pt x="2260" y="5517"/>
                </a:lnTo>
                <a:lnTo>
                  <a:pt x="2260" y="4461"/>
                </a:lnTo>
                <a:lnTo>
                  <a:pt x="753" y="4461"/>
                </a:lnTo>
                <a:lnTo>
                  <a:pt x="753" y="5517"/>
                </a:lnTo>
                <a:close/>
              </a:path>
              <a:path w="21600" h="21600" extrusionOk="0">
                <a:moveTo>
                  <a:pt x="753" y="6926"/>
                </a:moveTo>
                <a:lnTo>
                  <a:pt x="2260" y="6926"/>
                </a:lnTo>
                <a:lnTo>
                  <a:pt x="2260" y="5870"/>
                </a:lnTo>
                <a:lnTo>
                  <a:pt x="753" y="5870"/>
                </a:lnTo>
                <a:lnTo>
                  <a:pt x="753" y="6926"/>
                </a:lnTo>
                <a:close/>
              </a:path>
              <a:path w="21600" h="21600" extrusionOk="0">
                <a:moveTo>
                  <a:pt x="753" y="8335"/>
                </a:moveTo>
                <a:lnTo>
                  <a:pt x="2260" y="8335"/>
                </a:lnTo>
                <a:lnTo>
                  <a:pt x="2260" y="7278"/>
                </a:lnTo>
                <a:lnTo>
                  <a:pt x="753" y="7278"/>
                </a:lnTo>
                <a:lnTo>
                  <a:pt x="753" y="8335"/>
                </a:lnTo>
                <a:close/>
              </a:path>
              <a:path w="21600" h="21600" extrusionOk="0">
                <a:moveTo>
                  <a:pt x="753" y="9743"/>
                </a:moveTo>
                <a:lnTo>
                  <a:pt x="2260" y="9743"/>
                </a:lnTo>
                <a:lnTo>
                  <a:pt x="2260" y="8687"/>
                </a:lnTo>
                <a:lnTo>
                  <a:pt x="753" y="8687"/>
                </a:lnTo>
                <a:lnTo>
                  <a:pt x="753" y="9743"/>
                </a:lnTo>
                <a:close/>
              </a:path>
              <a:path w="21600" h="21600" extrusionOk="0">
                <a:moveTo>
                  <a:pt x="753" y="11152"/>
                </a:moveTo>
                <a:lnTo>
                  <a:pt x="2260" y="11152"/>
                </a:lnTo>
                <a:lnTo>
                  <a:pt x="2260" y="10096"/>
                </a:lnTo>
                <a:lnTo>
                  <a:pt x="753" y="10096"/>
                </a:lnTo>
                <a:lnTo>
                  <a:pt x="753" y="11152"/>
                </a:lnTo>
                <a:close/>
              </a:path>
              <a:path w="21600" h="21600" extrusionOk="0">
                <a:moveTo>
                  <a:pt x="753" y="12561"/>
                </a:moveTo>
                <a:lnTo>
                  <a:pt x="2260" y="12561"/>
                </a:lnTo>
                <a:lnTo>
                  <a:pt x="2260" y="11504"/>
                </a:lnTo>
                <a:lnTo>
                  <a:pt x="753" y="11504"/>
                </a:lnTo>
                <a:lnTo>
                  <a:pt x="753" y="12561"/>
                </a:lnTo>
                <a:close/>
              </a:path>
              <a:path w="21600" h="21600" extrusionOk="0">
                <a:moveTo>
                  <a:pt x="753" y="13970"/>
                </a:moveTo>
                <a:lnTo>
                  <a:pt x="2260" y="13970"/>
                </a:lnTo>
                <a:lnTo>
                  <a:pt x="2260" y="12913"/>
                </a:lnTo>
                <a:lnTo>
                  <a:pt x="753" y="12913"/>
                </a:lnTo>
                <a:lnTo>
                  <a:pt x="753" y="13970"/>
                </a:lnTo>
                <a:close/>
              </a:path>
              <a:path w="21600" h="21600" extrusionOk="0">
                <a:moveTo>
                  <a:pt x="753" y="15378"/>
                </a:moveTo>
                <a:lnTo>
                  <a:pt x="2260" y="15378"/>
                </a:lnTo>
                <a:lnTo>
                  <a:pt x="2260" y="14322"/>
                </a:lnTo>
                <a:lnTo>
                  <a:pt x="753" y="14322"/>
                </a:lnTo>
                <a:lnTo>
                  <a:pt x="753" y="15378"/>
                </a:lnTo>
                <a:close/>
              </a:path>
              <a:path w="21600" h="21600" extrusionOk="0">
                <a:moveTo>
                  <a:pt x="753" y="16787"/>
                </a:moveTo>
                <a:lnTo>
                  <a:pt x="2260" y="16787"/>
                </a:lnTo>
                <a:lnTo>
                  <a:pt x="2260" y="15730"/>
                </a:lnTo>
                <a:lnTo>
                  <a:pt x="753" y="15730"/>
                </a:lnTo>
                <a:lnTo>
                  <a:pt x="753" y="16787"/>
                </a:lnTo>
                <a:close/>
              </a:path>
              <a:path w="21600" h="21600" extrusionOk="0">
                <a:moveTo>
                  <a:pt x="753" y="18196"/>
                </a:moveTo>
                <a:lnTo>
                  <a:pt x="2260" y="18196"/>
                </a:lnTo>
                <a:lnTo>
                  <a:pt x="2260" y="17139"/>
                </a:lnTo>
                <a:lnTo>
                  <a:pt x="753" y="17139"/>
                </a:lnTo>
                <a:lnTo>
                  <a:pt x="753" y="18196"/>
                </a:lnTo>
                <a:close/>
              </a:path>
              <a:path w="21600" h="21600" extrusionOk="0">
                <a:moveTo>
                  <a:pt x="753" y="19604"/>
                </a:moveTo>
                <a:lnTo>
                  <a:pt x="2260" y="19604"/>
                </a:lnTo>
                <a:lnTo>
                  <a:pt x="2260" y="18548"/>
                </a:lnTo>
                <a:lnTo>
                  <a:pt x="753" y="18548"/>
                </a:lnTo>
                <a:lnTo>
                  <a:pt x="753" y="19604"/>
                </a:lnTo>
                <a:close/>
              </a:path>
              <a:path w="21600" h="21600" extrusionOk="0">
                <a:moveTo>
                  <a:pt x="753" y="21013"/>
                </a:moveTo>
                <a:lnTo>
                  <a:pt x="2260" y="21013"/>
                </a:lnTo>
                <a:lnTo>
                  <a:pt x="2260" y="19957"/>
                </a:lnTo>
                <a:lnTo>
                  <a:pt x="753" y="19957"/>
                </a:lnTo>
                <a:lnTo>
                  <a:pt x="753" y="21013"/>
                </a:lnTo>
                <a:close/>
              </a:path>
              <a:path w="21600" h="21600" extrusionOk="0">
                <a:moveTo>
                  <a:pt x="19340" y="1409"/>
                </a:moveTo>
                <a:lnTo>
                  <a:pt x="20595" y="1409"/>
                </a:lnTo>
                <a:lnTo>
                  <a:pt x="20595" y="352"/>
                </a:lnTo>
                <a:lnTo>
                  <a:pt x="19340" y="352"/>
                </a:lnTo>
                <a:lnTo>
                  <a:pt x="19340" y="1409"/>
                </a:lnTo>
                <a:close/>
              </a:path>
              <a:path w="21600" h="21600" extrusionOk="0">
                <a:moveTo>
                  <a:pt x="19340" y="2700"/>
                </a:moveTo>
                <a:lnTo>
                  <a:pt x="20595" y="2700"/>
                </a:lnTo>
                <a:lnTo>
                  <a:pt x="20595" y="1643"/>
                </a:lnTo>
                <a:lnTo>
                  <a:pt x="19340" y="1643"/>
                </a:lnTo>
                <a:lnTo>
                  <a:pt x="19340" y="2700"/>
                </a:lnTo>
                <a:close/>
              </a:path>
              <a:path w="21600" h="21600" extrusionOk="0">
                <a:moveTo>
                  <a:pt x="19340" y="4109"/>
                </a:moveTo>
                <a:lnTo>
                  <a:pt x="20595" y="4109"/>
                </a:lnTo>
                <a:lnTo>
                  <a:pt x="20595" y="3052"/>
                </a:lnTo>
                <a:lnTo>
                  <a:pt x="19340" y="3052"/>
                </a:lnTo>
                <a:lnTo>
                  <a:pt x="19340" y="4109"/>
                </a:lnTo>
                <a:close/>
              </a:path>
              <a:path w="21600" h="21600" extrusionOk="0">
                <a:moveTo>
                  <a:pt x="19340" y="5517"/>
                </a:moveTo>
                <a:lnTo>
                  <a:pt x="20595" y="5517"/>
                </a:lnTo>
                <a:lnTo>
                  <a:pt x="20595" y="4461"/>
                </a:lnTo>
                <a:lnTo>
                  <a:pt x="19340" y="4461"/>
                </a:lnTo>
                <a:lnTo>
                  <a:pt x="19340" y="5517"/>
                </a:lnTo>
                <a:close/>
              </a:path>
              <a:path w="21600" h="21600" extrusionOk="0">
                <a:moveTo>
                  <a:pt x="19340" y="6926"/>
                </a:moveTo>
                <a:lnTo>
                  <a:pt x="20595" y="6926"/>
                </a:lnTo>
                <a:lnTo>
                  <a:pt x="20595" y="5870"/>
                </a:lnTo>
                <a:lnTo>
                  <a:pt x="19340" y="5870"/>
                </a:lnTo>
                <a:lnTo>
                  <a:pt x="19340" y="6926"/>
                </a:lnTo>
                <a:close/>
              </a:path>
              <a:path w="21600" h="21600" extrusionOk="0">
                <a:moveTo>
                  <a:pt x="19340" y="8335"/>
                </a:moveTo>
                <a:lnTo>
                  <a:pt x="20595" y="8335"/>
                </a:lnTo>
                <a:lnTo>
                  <a:pt x="20595" y="7278"/>
                </a:lnTo>
                <a:lnTo>
                  <a:pt x="19340" y="7278"/>
                </a:lnTo>
                <a:lnTo>
                  <a:pt x="19340" y="8335"/>
                </a:lnTo>
                <a:close/>
              </a:path>
              <a:path w="21600" h="21600" extrusionOk="0">
                <a:moveTo>
                  <a:pt x="19340" y="9743"/>
                </a:moveTo>
                <a:lnTo>
                  <a:pt x="20595" y="9743"/>
                </a:lnTo>
                <a:lnTo>
                  <a:pt x="20595" y="8687"/>
                </a:lnTo>
                <a:lnTo>
                  <a:pt x="19340" y="8687"/>
                </a:lnTo>
                <a:lnTo>
                  <a:pt x="19340" y="9743"/>
                </a:lnTo>
                <a:close/>
              </a:path>
              <a:path w="21600" h="21600" extrusionOk="0">
                <a:moveTo>
                  <a:pt x="19340" y="11152"/>
                </a:moveTo>
                <a:lnTo>
                  <a:pt x="20595" y="11152"/>
                </a:lnTo>
                <a:lnTo>
                  <a:pt x="20595" y="10096"/>
                </a:lnTo>
                <a:lnTo>
                  <a:pt x="19340" y="10096"/>
                </a:lnTo>
                <a:lnTo>
                  <a:pt x="19340" y="11152"/>
                </a:lnTo>
                <a:close/>
              </a:path>
              <a:path w="21600" h="21600" extrusionOk="0">
                <a:moveTo>
                  <a:pt x="19340" y="12561"/>
                </a:moveTo>
                <a:lnTo>
                  <a:pt x="20595" y="12561"/>
                </a:lnTo>
                <a:lnTo>
                  <a:pt x="20595" y="11504"/>
                </a:lnTo>
                <a:lnTo>
                  <a:pt x="19340" y="11504"/>
                </a:lnTo>
                <a:lnTo>
                  <a:pt x="19340" y="12561"/>
                </a:lnTo>
                <a:close/>
              </a:path>
              <a:path w="21600" h="21600" extrusionOk="0">
                <a:moveTo>
                  <a:pt x="19340" y="13970"/>
                </a:moveTo>
                <a:lnTo>
                  <a:pt x="20595" y="13970"/>
                </a:lnTo>
                <a:lnTo>
                  <a:pt x="20595" y="12913"/>
                </a:lnTo>
                <a:lnTo>
                  <a:pt x="19340" y="12913"/>
                </a:lnTo>
                <a:lnTo>
                  <a:pt x="19340" y="13970"/>
                </a:lnTo>
                <a:close/>
              </a:path>
              <a:path w="21600" h="21600" extrusionOk="0">
                <a:moveTo>
                  <a:pt x="19340" y="15378"/>
                </a:moveTo>
                <a:lnTo>
                  <a:pt x="20595" y="15378"/>
                </a:lnTo>
                <a:lnTo>
                  <a:pt x="20595" y="14322"/>
                </a:lnTo>
                <a:lnTo>
                  <a:pt x="19340" y="14322"/>
                </a:lnTo>
                <a:lnTo>
                  <a:pt x="19340" y="15378"/>
                </a:lnTo>
                <a:close/>
              </a:path>
              <a:path w="21600" h="21600" extrusionOk="0">
                <a:moveTo>
                  <a:pt x="19340" y="16787"/>
                </a:moveTo>
                <a:lnTo>
                  <a:pt x="20595" y="16787"/>
                </a:lnTo>
                <a:lnTo>
                  <a:pt x="20595" y="15730"/>
                </a:lnTo>
                <a:lnTo>
                  <a:pt x="19340" y="15730"/>
                </a:lnTo>
                <a:lnTo>
                  <a:pt x="19340" y="16787"/>
                </a:lnTo>
                <a:close/>
              </a:path>
              <a:path w="21600" h="21600" extrusionOk="0">
                <a:moveTo>
                  <a:pt x="19340" y="18196"/>
                </a:moveTo>
                <a:lnTo>
                  <a:pt x="20595" y="18196"/>
                </a:lnTo>
                <a:lnTo>
                  <a:pt x="20595" y="17139"/>
                </a:lnTo>
                <a:lnTo>
                  <a:pt x="19340" y="17139"/>
                </a:lnTo>
                <a:lnTo>
                  <a:pt x="19340" y="18196"/>
                </a:lnTo>
                <a:close/>
              </a:path>
              <a:path w="21600" h="21600" extrusionOk="0">
                <a:moveTo>
                  <a:pt x="19340" y="19604"/>
                </a:moveTo>
                <a:lnTo>
                  <a:pt x="20595" y="19604"/>
                </a:lnTo>
                <a:lnTo>
                  <a:pt x="20595" y="18548"/>
                </a:lnTo>
                <a:lnTo>
                  <a:pt x="19340" y="18548"/>
                </a:lnTo>
                <a:lnTo>
                  <a:pt x="19340" y="19604"/>
                </a:lnTo>
                <a:close/>
              </a:path>
              <a:path w="21600" h="21600" extrusionOk="0">
                <a:moveTo>
                  <a:pt x="19340" y="21013"/>
                </a:moveTo>
                <a:lnTo>
                  <a:pt x="20595" y="21013"/>
                </a:lnTo>
                <a:lnTo>
                  <a:pt x="20595" y="19957"/>
                </a:lnTo>
                <a:lnTo>
                  <a:pt x="19340" y="19957"/>
                </a:lnTo>
                <a:lnTo>
                  <a:pt x="19340" y="21013"/>
                </a:lnTo>
                <a:close/>
              </a:path>
            </a:pathLst>
          </a:custGeom>
          <a:solidFill>
            <a:srgbClr val="FFFFCC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98D24C-8302-1D40-9F06-746682E2E4B7}"/>
              </a:ext>
            </a:extLst>
          </p:cNvPr>
          <p:cNvSpPr txBox="1"/>
          <p:nvPr/>
        </p:nvSpPr>
        <p:spPr>
          <a:xfrm>
            <a:off x="1487823" y="2323065"/>
            <a:ext cx="854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SBOMs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AC0F11A0-7AC0-CE45-8937-34A46ECF1AFD}"/>
              </a:ext>
            </a:extLst>
          </p:cNvPr>
          <p:cNvSpPr txBox="1"/>
          <p:nvPr/>
        </p:nvSpPr>
        <p:spPr>
          <a:xfrm>
            <a:off x="2751662" y="1054893"/>
            <a:ext cx="854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SBOMs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7C97244D-EC23-4A49-B328-BB7BAAD5CF94}"/>
              </a:ext>
            </a:extLst>
          </p:cNvPr>
          <p:cNvSpPr txBox="1"/>
          <p:nvPr/>
        </p:nvSpPr>
        <p:spPr>
          <a:xfrm>
            <a:off x="2606717" y="1542097"/>
            <a:ext cx="854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SBOMs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DFF91016-DB89-AF4D-80E3-8FEA95E5FC33}"/>
              </a:ext>
            </a:extLst>
          </p:cNvPr>
          <p:cNvSpPr txBox="1"/>
          <p:nvPr/>
        </p:nvSpPr>
        <p:spPr>
          <a:xfrm>
            <a:off x="2258440" y="1933103"/>
            <a:ext cx="854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SBOMs</a:t>
            </a:r>
          </a:p>
        </p:txBody>
      </p:sp>
    </p:spTree>
    <p:extLst>
      <p:ext uri="{BB962C8B-B14F-4D97-AF65-F5344CB8AC3E}">
        <p14:creationId xmlns:p14="http://schemas.microsoft.com/office/powerpoint/2010/main" val="3485672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animBg="1"/>
      <p:bldP spid="71" grpId="0" animBg="1"/>
      <p:bldP spid="8" grpId="0"/>
      <p:bldP spid="72" grpId="0"/>
      <p:bldP spid="73" grpId="0"/>
      <p:bldP spid="7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BAE49F3-74D0-1949-BBEE-C70FA7271AE4}"/>
              </a:ext>
            </a:extLst>
          </p:cNvPr>
          <p:cNvGrpSpPr/>
          <p:nvPr/>
        </p:nvGrpSpPr>
        <p:grpSpPr>
          <a:xfrm>
            <a:off x="6101781" y="2806203"/>
            <a:ext cx="4216946" cy="2191325"/>
            <a:chOff x="6103708" y="2598601"/>
            <a:chExt cx="5622595" cy="2921766"/>
          </a:xfrm>
        </p:grpSpPr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138C800A-E873-A044-92C5-47B85FD238F5}"/>
                </a:ext>
              </a:extLst>
            </p:cNvPr>
            <p:cNvSpPr/>
            <p:nvPr/>
          </p:nvSpPr>
          <p:spPr>
            <a:xfrm>
              <a:off x="6103708" y="2598601"/>
              <a:ext cx="4867723" cy="2650610"/>
            </a:xfrm>
            <a:custGeom>
              <a:avLst/>
              <a:gdLst>
                <a:gd name="connsiteX0" fmla="*/ 802887 w 2364058"/>
                <a:gd name="connsiteY0" fmla="*/ 1126273 h 1126273"/>
                <a:gd name="connsiteX1" fmla="*/ 0 w 2364058"/>
                <a:gd name="connsiteY1" fmla="*/ 211873 h 1126273"/>
                <a:gd name="connsiteX2" fmla="*/ 959004 w 2364058"/>
                <a:gd name="connsiteY2" fmla="*/ 44605 h 1126273"/>
                <a:gd name="connsiteX3" fmla="*/ 1081668 w 2364058"/>
                <a:gd name="connsiteY3" fmla="*/ 0 h 1126273"/>
                <a:gd name="connsiteX4" fmla="*/ 1572321 w 2364058"/>
                <a:gd name="connsiteY4" fmla="*/ 66907 h 1126273"/>
                <a:gd name="connsiteX5" fmla="*/ 2364058 w 2364058"/>
                <a:gd name="connsiteY5" fmla="*/ 535258 h 1126273"/>
                <a:gd name="connsiteX6" fmla="*/ 1683834 w 2364058"/>
                <a:gd name="connsiteY6" fmla="*/ 546410 h 1126273"/>
                <a:gd name="connsiteX7" fmla="*/ 1694985 w 2364058"/>
                <a:gd name="connsiteY7" fmla="*/ 1115122 h 1126273"/>
                <a:gd name="connsiteX8" fmla="*/ 802887 w 2364058"/>
                <a:gd name="connsiteY8" fmla="*/ 1126273 h 1126273"/>
                <a:gd name="connsiteX0" fmla="*/ 1843604 w 2364058"/>
                <a:gd name="connsiteY0" fmla="*/ 1110138 h 1115122"/>
                <a:gd name="connsiteX1" fmla="*/ 0 w 2364058"/>
                <a:gd name="connsiteY1" fmla="*/ 211873 h 1115122"/>
                <a:gd name="connsiteX2" fmla="*/ 959004 w 2364058"/>
                <a:gd name="connsiteY2" fmla="*/ 44605 h 1115122"/>
                <a:gd name="connsiteX3" fmla="*/ 1081668 w 2364058"/>
                <a:gd name="connsiteY3" fmla="*/ 0 h 1115122"/>
                <a:gd name="connsiteX4" fmla="*/ 1572321 w 2364058"/>
                <a:gd name="connsiteY4" fmla="*/ 66907 h 1115122"/>
                <a:gd name="connsiteX5" fmla="*/ 2364058 w 2364058"/>
                <a:gd name="connsiteY5" fmla="*/ 535258 h 1115122"/>
                <a:gd name="connsiteX6" fmla="*/ 1683834 w 2364058"/>
                <a:gd name="connsiteY6" fmla="*/ 546410 h 1115122"/>
                <a:gd name="connsiteX7" fmla="*/ 1694985 w 2364058"/>
                <a:gd name="connsiteY7" fmla="*/ 1115122 h 1115122"/>
                <a:gd name="connsiteX8" fmla="*/ 1843604 w 2364058"/>
                <a:gd name="connsiteY8" fmla="*/ 1110138 h 1115122"/>
                <a:gd name="connsiteX0" fmla="*/ 884600 w 2268026"/>
                <a:gd name="connsiteY0" fmla="*/ 1110138 h 1906063"/>
                <a:gd name="connsiteX1" fmla="*/ 2268026 w 2268026"/>
                <a:gd name="connsiteY1" fmla="*/ 1906063 h 1906063"/>
                <a:gd name="connsiteX2" fmla="*/ 0 w 2268026"/>
                <a:gd name="connsiteY2" fmla="*/ 44605 h 1906063"/>
                <a:gd name="connsiteX3" fmla="*/ 122664 w 2268026"/>
                <a:gd name="connsiteY3" fmla="*/ 0 h 1906063"/>
                <a:gd name="connsiteX4" fmla="*/ 613317 w 2268026"/>
                <a:gd name="connsiteY4" fmla="*/ 66907 h 1906063"/>
                <a:gd name="connsiteX5" fmla="*/ 1405054 w 2268026"/>
                <a:gd name="connsiteY5" fmla="*/ 535258 h 1906063"/>
                <a:gd name="connsiteX6" fmla="*/ 724830 w 2268026"/>
                <a:gd name="connsiteY6" fmla="*/ 546410 h 1906063"/>
                <a:gd name="connsiteX7" fmla="*/ 735981 w 2268026"/>
                <a:gd name="connsiteY7" fmla="*/ 1115122 h 1906063"/>
                <a:gd name="connsiteX8" fmla="*/ 884600 w 2268026"/>
                <a:gd name="connsiteY8" fmla="*/ 1110138 h 1906063"/>
                <a:gd name="connsiteX0" fmla="*/ 761936 w 3072094"/>
                <a:gd name="connsiteY0" fmla="*/ 1110138 h 1906063"/>
                <a:gd name="connsiteX1" fmla="*/ 2145362 w 3072094"/>
                <a:gd name="connsiteY1" fmla="*/ 1906063 h 1906063"/>
                <a:gd name="connsiteX2" fmla="*/ 3072095 w 3072094"/>
                <a:gd name="connsiteY2" fmla="*/ 1690390 h 1906063"/>
                <a:gd name="connsiteX3" fmla="*/ 0 w 3072094"/>
                <a:gd name="connsiteY3" fmla="*/ 0 h 1906063"/>
                <a:gd name="connsiteX4" fmla="*/ 490653 w 3072094"/>
                <a:gd name="connsiteY4" fmla="*/ 66907 h 1906063"/>
                <a:gd name="connsiteX5" fmla="*/ 1282390 w 3072094"/>
                <a:gd name="connsiteY5" fmla="*/ 535258 h 1906063"/>
                <a:gd name="connsiteX6" fmla="*/ 602166 w 3072094"/>
                <a:gd name="connsiteY6" fmla="*/ 546410 h 1906063"/>
                <a:gd name="connsiteX7" fmla="*/ 613317 w 3072094"/>
                <a:gd name="connsiteY7" fmla="*/ 1115122 h 1906063"/>
                <a:gd name="connsiteX8" fmla="*/ 761936 w 3072094"/>
                <a:gd name="connsiteY8" fmla="*/ 1110138 h 1906063"/>
                <a:gd name="connsiteX0" fmla="*/ 761936 w 3072095"/>
                <a:gd name="connsiteY0" fmla="*/ 1110138 h 1906063"/>
                <a:gd name="connsiteX1" fmla="*/ 2145362 w 3072095"/>
                <a:gd name="connsiteY1" fmla="*/ 1906063 h 1906063"/>
                <a:gd name="connsiteX2" fmla="*/ 3072095 w 3072095"/>
                <a:gd name="connsiteY2" fmla="*/ 1690390 h 1906063"/>
                <a:gd name="connsiteX3" fmla="*/ 0 w 3072095"/>
                <a:gd name="connsiteY3" fmla="*/ 0 h 1906063"/>
                <a:gd name="connsiteX4" fmla="*/ 1539438 w 3072095"/>
                <a:gd name="connsiteY4" fmla="*/ 252461 h 1906063"/>
                <a:gd name="connsiteX5" fmla="*/ 1282390 w 3072095"/>
                <a:gd name="connsiteY5" fmla="*/ 535258 h 1906063"/>
                <a:gd name="connsiteX6" fmla="*/ 602166 w 3072095"/>
                <a:gd name="connsiteY6" fmla="*/ 546410 h 1906063"/>
                <a:gd name="connsiteX7" fmla="*/ 613317 w 3072095"/>
                <a:gd name="connsiteY7" fmla="*/ 1115122 h 1906063"/>
                <a:gd name="connsiteX8" fmla="*/ 761936 w 3072095"/>
                <a:gd name="connsiteY8" fmla="*/ 1110138 h 1906063"/>
                <a:gd name="connsiteX0" fmla="*/ 159770 w 3189593"/>
                <a:gd name="connsiteY0" fmla="*/ 857677 h 1653602"/>
                <a:gd name="connsiteX1" fmla="*/ 1543196 w 3189593"/>
                <a:gd name="connsiteY1" fmla="*/ 1653602 h 1653602"/>
                <a:gd name="connsiteX2" fmla="*/ 2469929 w 3189593"/>
                <a:gd name="connsiteY2" fmla="*/ 1437929 h 1653602"/>
                <a:gd name="connsiteX3" fmla="*/ 3189593 w 3189593"/>
                <a:gd name="connsiteY3" fmla="*/ 1207769 h 1653602"/>
                <a:gd name="connsiteX4" fmla="*/ 937272 w 3189593"/>
                <a:gd name="connsiteY4" fmla="*/ 0 h 1653602"/>
                <a:gd name="connsiteX5" fmla="*/ 680224 w 3189593"/>
                <a:gd name="connsiteY5" fmla="*/ 282797 h 1653602"/>
                <a:gd name="connsiteX6" fmla="*/ 0 w 3189593"/>
                <a:gd name="connsiteY6" fmla="*/ 293949 h 1653602"/>
                <a:gd name="connsiteX7" fmla="*/ 11151 w 3189593"/>
                <a:gd name="connsiteY7" fmla="*/ 862661 h 1653602"/>
                <a:gd name="connsiteX8" fmla="*/ 159770 w 3189593"/>
                <a:gd name="connsiteY8" fmla="*/ 857677 h 1653602"/>
                <a:gd name="connsiteX0" fmla="*/ 159770 w 3189593"/>
                <a:gd name="connsiteY0" fmla="*/ 857677 h 1508386"/>
                <a:gd name="connsiteX1" fmla="*/ 1704547 w 3189593"/>
                <a:gd name="connsiteY1" fmla="*/ 1508386 h 1508386"/>
                <a:gd name="connsiteX2" fmla="*/ 2469929 w 3189593"/>
                <a:gd name="connsiteY2" fmla="*/ 1437929 h 1508386"/>
                <a:gd name="connsiteX3" fmla="*/ 3189593 w 3189593"/>
                <a:gd name="connsiteY3" fmla="*/ 1207769 h 1508386"/>
                <a:gd name="connsiteX4" fmla="*/ 937272 w 3189593"/>
                <a:gd name="connsiteY4" fmla="*/ 0 h 1508386"/>
                <a:gd name="connsiteX5" fmla="*/ 680224 w 3189593"/>
                <a:gd name="connsiteY5" fmla="*/ 282797 h 1508386"/>
                <a:gd name="connsiteX6" fmla="*/ 0 w 3189593"/>
                <a:gd name="connsiteY6" fmla="*/ 293949 h 1508386"/>
                <a:gd name="connsiteX7" fmla="*/ 11151 w 3189593"/>
                <a:gd name="connsiteY7" fmla="*/ 862661 h 1508386"/>
                <a:gd name="connsiteX8" fmla="*/ 159770 w 3189593"/>
                <a:gd name="connsiteY8" fmla="*/ 857677 h 1508386"/>
                <a:gd name="connsiteX0" fmla="*/ 159770 w 2770079"/>
                <a:gd name="connsiteY0" fmla="*/ 857677 h 1508386"/>
                <a:gd name="connsiteX1" fmla="*/ 1704547 w 2770079"/>
                <a:gd name="connsiteY1" fmla="*/ 1508386 h 1508386"/>
                <a:gd name="connsiteX2" fmla="*/ 2469929 w 2770079"/>
                <a:gd name="connsiteY2" fmla="*/ 1437929 h 1508386"/>
                <a:gd name="connsiteX3" fmla="*/ 2770079 w 2770079"/>
                <a:gd name="connsiteY3" fmla="*/ 1320715 h 1508386"/>
                <a:gd name="connsiteX4" fmla="*/ 937272 w 2770079"/>
                <a:gd name="connsiteY4" fmla="*/ 0 h 1508386"/>
                <a:gd name="connsiteX5" fmla="*/ 680224 w 2770079"/>
                <a:gd name="connsiteY5" fmla="*/ 282797 h 1508386"/>
                <a:gd name="connsiteX6" fmla="*/ 0 w 2770079"/>
                <a:gd name="connsiteY6" fmla="*/ 293949 h 1508386"/>
                <a:gd name="connsiteX7" fmla="*/ 11151 w 2770079"/>
                <a:gd name="connsiteY7" fmla="*/ 862661 h 1508386"/>
                <a:gd name="connsiteX8" fmla="*/ 159770 w 2770079"/>
                <a:gd name="connsiteY8" fmla="*/ 857677 h 1508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70079" h="1508386">
                  <a:moveTo>
                    <a:pt x="159770" y="857677"/>
                  </a:moveTo>
                  <a:lnTo>
                    <a:pt x="1704547" y="1508386"/>
                  </a:lnTo>
                  <a:lnTo>
                    <a:pt x="2469929" y="1437929"/>
                  </a:lnTo>
                  <a:lnTo>
                    <a:pt x="2770079" y="1320715"/>
                  </a:lnTo>
                  <a:lnTo>
                    <a:pt x="937272" y="0"/>
                  </a:lnTo>
                  <a:lnTo>
                    <a:pt x="680224" y="282797"/>
                  </a:lnTo>
                  <a:lnTo>
                    <a:pt x="0" y="293949"/>
                  </a:lnTo>
                  <a:lnTo>
                    <a:pt x="11151" y="862661"/>
                  </a:lnTo>
                  <a:lnTo>
                    <a:pt x="159770" y="857677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>
              <a:glow rad="127000">
                <a:schemeClr val="bg1"/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00"/>
            </a:p>
          </p:txBody>
        </p:sp>
        <p:sp>
          <p:nvSpPr>
            <p:cNvPr id="36" name="Cube 35">
              <a:extLst>
                <a:ext uri="{FF2B5EF4-FFF2-40B4-BE49-F238E27FC236}">
                  <a16:creationId xmlns:a16="http://schemas.microsoft.com/office/drawing/2014/main" id="{F83EDA49-C64A-0148-A31C-12C631514F41}"/>
                </a:ext>
              </a:extLst>
            </p:cNvPr>
            <p:cNvSpPr/>
            <p:nvPr/>
          </p:nvSpPr>
          <p:spPr>
            <a:xfrm>
              <a:off x="8810874" y="4727387"/>
              <a:ext cx="2915429" cy="792980"/>
            </a:xfrm>
            <a:prstGeom prst="cube">
              <a:avLst/>
            </a:prstGeom>
            <a:solidFill>
              <a:schemeClr val="bg1"/>
            </a:solidFill>
            <a:effectLst>
              <a:glow rad="127000">
                <a:schemeClr val="bg1"/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80000"/>
                </a:lnSpc>
              </a:pPr>
              <a:r>
                <a:rPr lang="en-US" sz="1200" b="1" dirty="0">
                  <a:solidFill>
                    <a:schemeClr val="tx1"/>
                  </a:solidFill>
                </a:rPr>
                <a:t>Software Composition Analysis Capabilities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68664124-974D-E44A-877F-74241F18DDE0}"/>
              </a:ext>
            </a:extLst>
          </p:cNvPr>
          <p:cNvGrpSpPr/>
          <p:nvPr/>
        </p:nvGrpSpPr>
        <p:grpSpPr>
          <a:xfrm>
            <a:off x="1911626" y="2780010"/>
            <a:ext cx="4028484" cy="1503076"/>
            <a:chOff x="516835" y="2563680"/>
            <a:chExt cx="5371312" cy="2004101"/>
          </a:xfrm>
        </p:grpSpPr>
        <p:sp>
          <p:nvSpPr>
            <p:cNvPr id="40" name="Cube 39">
              <a:extLst>
                <a:ext uri="{FF2B5EF4-FFF2-40B4-BE49-F238E27FC236}">
                  <a16:creationId xmlns:a16="http://schemas.microsoft.com/office/drawing/2014/main" id="{3128376C-4903-4446-9D3B-BB76E56128A6}"/>
                </a:ext>
              </a:extLst>
            </p:cNvPr>
            <p:cNvSpPr/>
            <p:nvPr/>
          </p:nvSpPr>
          <p:spPr>
            <a:xfrm>
              <a:off x="516835" y="3774801"/>
              <a:ext cx="1715536" cy="792980"/>
            </a:xfrm>
            <a:prstGeom prst="cube">
              <a:avLst/>
            </a:prstGeom>
            <a:solidFill>
              <a:schemeClr val="bg1"/>
            </a:solidFill>
            <a:effectLst>
              <a:glow rad="127000">
                <a:schemeClr val="bg1"/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80000"/>
                </a:lnSpc>
              </a:pPr>
              <a:r>
                <a:rPr lang="en-US" sz="1200" b="1" dirty="0">
                  <a:solidFill>
                    <a:schemeClr val="tx1"/>
                  </a:solidFill>
                </a:rPr>
                <a:t>Operations</a:t>
              </a: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7E9AE767-ADC7-C04F-9507-0180F5818C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97887" y="3756845"/>
              <a:ext cx="2418489" cy="455643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  <a:effectLst>
              <a:glow rad="762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4661304C-79A6-8847-B4A9-2C2661B7A30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08364" y="2563680"/>
              <a:ext cx="3779783" cy="1497962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  <a:effectLst>
              <a:glow rad="762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F9C971F8-0EE5-7144-849F-CCA4E8FF5872}"/>
              </a:ext>
            </a:extLst>
          </p:cNvPr>
          <p:cNvGrpSpPr/>
          <p:nvPr/>
        </p:nvGrpSpPr>
        <p:grpSpPr>
          <a:xfrm>
            <a:off x="2047041" y="2708833"/>
            <a:ext cx="3848981" cy="928250"/>
            <a:chOff x="697387" y="2468778"/>
            <a:chExt cx="5131974" cy="1237666"/>
          </a:xfrm>
        </p:grpSpPr>
        <p:sp>
          <p:nvSpPr>
            <p:cNvPr id="39" name="Cube 38">
              <a:extLst>
                <a:ext uri="{FF2B5EF4-FFF2-40B4-BE49-F238E27FC236}">
                  <a16:creationId xmlns:a16="http://schemas.microsoft.com/office/drawing/2014/main" id="{F36D9E53-7136-FC4E-8707-77397785AD2A}"/>
                </a:ext>
              </a:extLst>
            </p:cNvPr>
            <p:cNvSpPr/>
            <p:nvPr/>
          </p:nvSpPr>
          <p:spPr>
            <a:xfrm>
              <a:off x="697387" y="2759660"/>
              <a:ext cx="1352192" cy="792980"/>
            </a:xfrm>
            <a:prstGeom prst="cube">
              <a:avLst/>
            </a:prstGeom>
            <a:solidFill>
              <a:schemeClr val="bg1"/>
            </a:solidFill>
            <a:effectLst>
              <a:glow rad="127000">
                <a:schemeClr val="bg1"/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80000"/>
                </a:lnSpc>
              </a:pPr>
              <a:r>
                <a:rPr lang="en-US" sz="1200" b="1" dirty="0">
                  <a:solidFill>
                    <a:schemeClr val="tx1"/>
                  </a:solidFill>
                </a:rPr>
                <a:t>Test</a:t>
              </a:r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41CF21D1-9FAD-0646-BC7A-EF7842EBB184}"/>
                </a:ext>
              </a:extLst>
            </p:cNvPr>
            <p:cNvCxnSpPr>
              <a:cxnSpLocks/>
              <a:stCxn id="14" idx="2"/>
            </p:cNvCxnSpPr>
            <p:nvPr/>
          </p:nvCxnSpPr>
          <p:spPr>
            <a:xfrm flipH="1" flipV="1">
              <a:off x="1915095" y="3245932"/>
              <a:ext cx="2601282" cy="460512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  <a:effectLst>
              <a:glow rad="762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B18E6436-3A1F-7245-85CD-2E50CEB03D1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6743" y="2468778"/>
              <a:ext cx="3902618" cy="62187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  <a:effectLst>
              <a:glow rad="762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Cube 19">
            <a:extLst>
              <a:ext uri="{FF2B5EF4-FFF2-40B4-BE49-F238E27FC236}">
                <a16:creationId xmlns:a16="http://schemas.microsoft.com/office/drawing/2014/main" id="{75F73A20-9142-A647-9C43-E887A1210B2D}"/>
              </a:ext>
            </a:extLst>
          </p:cNvPr>
          <p:cNvSpPr/>
          <p:nvPr/>
        </p:nvSpPr>
        <p:spPr>
          <a:xfrm>
            <a:off x="3687527" y="4664387"/>
            <a:ext cx="1381657" cy="725045"/>
          </a:xfrm>
          <a:prstGeom prst="cube">
            <a:avLst>
              <a:gd name="adj" fmla="val 15393"/>
            </a:avLst>
          </a:prstGeom>
          <a:solidFill>
            <a:schemeClr val="bg1"/>
          </a:solidFill>
          <a:effectLst>
            <a:glow rad="127000">
              <a:schemeClr val="bg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sz="1200" b="1" dirty="0">
                <a:solidFill>
                  <a:schemeClr val="tx1"/>
                </a:solidFill>
              </a:rPr>
              <a:t>Developer “Desktops”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CFB5CA8-B7CB-0643-9677-BC6A4DC91FD9}"/>
              </a:ext>
            </a:extLst>
          </p:cNvPr>
          <p:cNvGrpSpPr/>
          <p:nvPr/>
        </p:nvGrpSpPr>
        <p:grpSpPr>
          <a:xfrm>
            <a:off x="4410731" y="2453226"/>
            <a:ext cx="2955435" cy="2737458"/>
            <a:chOff x="3848973" y="2127968"/>
            <a:chExt cx="3940580" cy="3649944"/>
          </a:xfrm>
        </p:grpSpPr>
        <p:sp>
          <p:nvSpPr>
            <p:cNvPr id="17" name="Cube 16">
              <a:extLst>
                <a:ext uri="{FF2B5EF4-FFF2-40B4-BE49-F238E27FC236}">
                  <a16:creationId xmlns:a16="http://schemas.microsoft.com/office/drawing/2014/main" id="{601B55AF-2059-E14C-B006-F03FEA279107}"/>
                </a:ext>
              </a:extLst>
            </p:cNvPr>
            <p:cNvSpPr/>
            <p:nvPr/>
          </p:nvSpPr>
          <p:spPr>
            <a:xfrm>
              <a:off x="4870835" y="4707667"/>
              <a:ext cx="2915429" cy="792980"/>
            </a:xfrm>
            <a:prstGeom prst="cube">
              <a:avLst/>
            </a:prstGeom>
            <a:solidFill>
              <a:schemeClr val="bg1"/>
            </a:solidFill>
            <a:effectLst>
              <a:glow rad="127000">
                <a:schemeClr val="bg1"/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80000"/>
                </a:lnSpc>
              </a:pPr>
              <a:r>
                <a:rPr lang="en-US" sz="1200" b="1" dirty="0">
                  <a:solidFill>
                    <a:schemeClr val="tx1"/>
                  </a:solidFill>
                </a:rPr>
                <a:t>Build choreography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A19EDEC2-0540-D444-9716-D6EE62A4B05E}"/>
                </a:ext>
              </a:extLst>
            </p:cNvPr>
            <p:cNvCxnSpPr>
              <a:cxnSpLocks/>
            </p:cNvCxnSpPr>
            <p:nvPr/>
          </p:nvCxnSpPr>
          <p:spPr>
            <a:xfrm>
              <a:off x="5459167" y="3983987"/>
              <a:ext cx="0" cy="870635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  <a:effectLst>
              <a:glow rad="762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Can 13">
              <a:extLst>
                <a:ext uri="{FF2B5EF4-FFF2-40B4-BE49-F238E27FC236}">
                  <a16:creationId xmlns:a16="http://schemas.microsoft.com/office/drawing/2014/main" id="{3BD38D53-8F8B-F048-8D85-AE1EF9CD2343}"/>
                </a:ext>
              </a:extLst>
            </p:cNvPr>
            <p:cNvSpPr/>
            <p:nvPr/>
          </p:nvSpPr>
          <p:spPr>
            <a:xfrm>
              <a:off x="4516376" y="3156151"/>
              <a:ext cx="1944705" cy="1100587"/>
            </a:xfrm>
            <a:prstGeom prst="can">
              <a:avLst>
                <a:gd name="adj" fmla="val 21611"/>
              </a:avLst>
            </a:prstGeom>
            <a:solidFill>
              <a:schemeClr val="bg1"/>
            </a:solidFill>
            <a:effectLst>
              <a:glow rad="127000">
                <a:schemeClr val="bg1"/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80000"/>
                </a:lnSpc>
              </a:pPr>
              <a:endParaRPr lang="en-US" sz="675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80000"/>
                </a:lnSpc>
              </a:pPr>
              <a:r>
                <a:rPr lang="en-US" sz="1200" b="1" dirty="0">
                  <a:solidFill>
                    <a:schemeClr val="tx1"/>
                  </a:solidFill>
                </a:rPr>
                <a:t>Source Code Repos</a:t>
              </a:r>
            </a:p>
            <a:p>
              <a:pPr algn="ctr">
                <a:lnSpc>
                  <a:spcPct val="80000"/>
                </a:lnSpc>
              </a:pPr>
              <a:r>
                <a:rPr lang="en-US" sz="900" b="1" dirty="0">
                  <a:solidFill>
                    <a:schemeClr val="tx1"/>
                  </a:solidFill>
                </a:rPr>
                <a:t>(Public &amp; Private)</a:t>
              </a: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49697444-AAFD-0149-ABAF-19CE3803B0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18351" y="3156151"/>
              <a:ext cx="0" cy="1647276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  <a:effectLst>
              <a:glow rad="762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Can 14">
              <a:extLst>
                <a:ext uri="{FF2B5EF4-FFF2-40B4-BE49-F238E27FC236}">
                  <a16:creationId xmlns:a16="http://schemas.microsoft.com/office/drawing/2014/main" id="{E8444548-BC31-7941-B0B1-BF517F17EA31}"/>
                </a:ext>
              </a:extLst>
            </p:cNvPr>
            <p:cNvSpPr/>
            <p:nvPr/>
          </p:nvSpPr>
          <p:spPr>
            <a:xfrm>
              <a:off x="5829362" y="2127968"/>
              <a:ext cx="1960191" cy="1028183"/>
            </a:xfrm>
            <a:prstGeom prst="can">
              <a:avLst/>
            </a:prstGeom>
            <a:solidFill>
              <a:schemeClr val="bg1"/>
            </a:solidFill>
            <a:effectLst>
              <a:glow rad="127000">
                <a:schemeClr val="bg1"/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80000"/>
                </a:lnSpc>
              </a:pPr>
              <a:endParaRPr lang="en-US" sz="675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80000"/>
                </a:lnSpc>
              </a:pPr>
              <a:r>
                <a:rPr lang="en-US" sz="1200" b="1" dirty="0">
                  <a:solidFill>
                    <a:schemeClr val="tx1"/>
                  </a:solidFill>
                </a:rPr>
                <a:t>Package Repos</a:t>
              </a:r>
            </a:p>
            <a:p>
              <a:pPr algn="ctr">
                <a:lnSpc>
                  <a:spcPct val="80000"/>
                </a:lnSpc>
              </a:pPr>
              <a:r>
                <a:rPr lang="en-US" sz="900" b="1" dirty="0">
                  <a:solidFill>
                    <a:schemeClr val="tx1"/>
                  </a:solidFill>
                </a:rPr>
                <a:t>(Public &amp; Private)</a:t>
              </a:r>
            </a:p>
          </p:txBody>
        </p:sp>
        <p:cxnSp>
          <p:nvCxnSpPr>
            <p:cNvPr id="56" name="Curved Connector 55">
              <a:extLst>
                <a:ext uri="{FF2B5EF4-FFF2-40B4-BE49-F238E27FC236}">
                  <a16:creationId xmlns:a16="http://schemas.microsoft.com/office/drawing/2014/main" id="{AE9386C3-F060-A245-A636-98938486437D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4619313" y="2744255"/>
              <a:ext cx="3090632" cy="2976681"/>
            </a:xfrm>
            <a:prstGeom prst="curvedConnector4">
              <a:avLst>
                <a:gd name="adj1" fmla="val -9039"/>
                <a:gd name="adj2" fmla="val 124686"/>
              </a:avLst>
            </a:prstGeom>
            <a:ln w="57150">
              <a:solidFill>
                <a:schemeClr val="tx1"/>
              </a:solidFill>
              <a:headEnd type="triangle"/>
              <a:tailEnd type="triangle"/>
            </a:ln>
            <a:effectLst>
              <a:glow rad="635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F7084DFB-04CE-334A-9055-DBA11F6A7D0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8973" y="4164380"/>
              <a:ext cx="995508" cy="943039"/>
            </a:xfrm>
            <a:prstGeom prst="straightConnector1">
              <a:avLst/>
            </a:prstGeom>
            <a:ln w="57150">
              <a:solidFill>
                <a:schemeClr val="tx1"/>
              </a:solidFill>
              <a:headEnd type="triangle" w="med" len="med"/>
              <a:tailEnd type="triangle" w="med" len="med"/>
            </a:ln>
            <a:effectLst>
              <a:glow rad="762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71212E9F-8F9D-FF40-ABE7-4456DE85EA22}"/>
              </a:ext>
            </a:extLst>
          </p:cNvPr>
          <p:cNvGrpSpPr/>
          <p:nvPr/>
        </p:nvGrpSpPr>
        <p:grpSpPr>
          <a:xfrm>
            <a:off x="5177127" y="1006339"/>
            <a:ext cx="3361968" cy="2167584"/>
            <a:chOff x="4870836" y="198785"/>
            <a:chExt cx="4482624" cy="2890112"/>
          </a:xfrm>
        </p:grpSpPr>
        <p:sp>
          <p:nvSpPr>
            <p:cNvPr id="69" name="Can 68">
              <a:extLst>
                <a:ext uri="{FF2B5EF4-FFF2-40B4-BE49-F238E27FC236}">
                  <a16:creationId xmlns:a16="http://schemas.microsoft.com/office/drawing/2014/main" id="{FA46968B-4F85-DB42-885F-DD9B2A22F2DE}"/>
                </a:ext>
              </a:extLst>
            </p:cNvPr>
            <p:cNvSpPr/>
            <p:nvPr/>
          </p:nvSpPr>
          <p:spPr>
            <a:xfrm>
              <a:off x="8411363" y="316357"/>
              <a:ext cx="942097" cy="851825"/>
            </a:xfrm>
            <a:prstGeom prst="can">
              <a:avLst/>
            </a:prstGeom>
            <a:solidFill>
              <a:schemeClr val="bg1"/>
            </a:solidFill>
            <a:effectLst>
              <a:glow rad="127000">
                <a:schemeClr val="bg1"/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80000"/>
                </a:lnSpc>
              </a:pPr>
              <a:endParaRPr 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67" name="Can 66">
              <a:extLst>
                <a:ext uri="{FF2B5EF4-FFF2-40B4-BE49-F238E27FC236}">
                  <a16:creationId xmlns:a16="http://schemas.microsoft.com/office/drawing/2014/main" id="{F9D6FD0D-57DA-6F48-840B-B212098B19FA}"/>
                </a:ext>
              </a:extLst>
            </p:cNvPr>
            <p:cNvSpPr/>
            <p:nvPr/>
          </p:nvSpPr>
          <p:spPr>
            <a:xfrm>
              <a:off x="6917876" y="198785"/>
              <a:ext cx="1181473" cy="1028183"/>
            </a:xfrm>
            <a:prstGeom prst="can">
              <a:avLst/>
            </a:prstGeom>
            <a:solidFill>
              <a:schemeClr val="bg1"/>
            </a:solidFill>
            <a:effectLst>
              <a:glow rad="127000">
                <a:schemeClr val="bg1"/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80000"/>
                </a:lnSpc>
              </a:pPr>
              <a:endParaRPr 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68" name="Can 67">
              <a:extLst>
                <a:ext uri="{FF2B5EF4-FFF2-40B4-BE49-F238E27FC236}">
                  <a16:creationId xmlns:a16="http://schemas.microsoft.com/office/drawing/2014/main" id="{0BA0555C-5FA0-8048-B1E6-496B2E9E8505}"/>
                </a:ext>
              </a:extLst>
            </p:cNvPr>
            <p:cNvSpPr/>
            <p:nvPr/>
          </p:nvSpPr>
          <p:spPr>
            <a:xfrm>
              <a:off x="7392397" y="608265"/>
              <a:ext cx="1725918" cy="1028183"/>
            </a:xfrm>
            <a:prstGeom prst="can">
              <a:avLst/>
            </a:prstGeom>
            <a:solidFill>
              <a:schemeClr val="bg1"/>
            </a:solidFill>
            <a:effectLst>
              <a:glow rad="127000">
                <a:schemeClr val="bg1"/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80000"/>
                </a:lnSpc>
              </a:pPr>
              <a:endParaRPr lang="en-US" sz="675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80000"/>
                </a:lnSpc>
              </a:pPr>
              <a:r>
                <a:rPr lang="en-US" sz="1200" b="1" dirty="0">
                  <a:solidFill>
                    <a:schemeClr val="tx1"/>
                  </a:solidFill>
                </a:rPr>
                <a:t>Vulnerability Information</a:t>
              </a:r>
            </a:p>
          </p:txBody>
        </p: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C33D89E6-D80E-3040-87B7-F1DFEE64238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14304" y="1458153"/>
              <a:ext cx="278092" cy="683517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  <a:effectLst>
              <a:glow rad="762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urved Connector 81">
              <a:extLst>
                <a:ext uri="{FF2B5EF4-FFF2-40B4-BE49-F238E27FC236}">
                  <a16:creationId xmlns:a16="http://schemas.microsoft.com/office/drawing/2014/main" id="{263A6BDA-22EE-E349-9484-B9BAE02F42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70836" y="1473964"/>
              <a:ext cx="2494309" cy="1614933"/>
            </a:xfrm>
            <a:prstGeom prst="curvedConnector3">
              <a:avLst>
                <a:gd name="adj1" fmla="val -7973"/>
              </a:avLst>
            </a:prstGeom>
            <a:ln w="57150">
              <a:solidFill>
                <a:schemeClr val="tx1"/>
              </a:solidFill>
              <a:headEnd type="triangle" w="med" len="med"/>
              <a:tailEnd type="none" w="med" len="med"/>
            </a:ln>
            <a:effectLst>
              <a:glow rad="762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itle 4">
            <a:extLst>
              <a:ext uri="{FF2B5EF4-FFF2-40B4-BE49-F238E27FC236}">
                <a16:creationId xmlns:a16="http://schemas.microsoft.com/office/drawing/2014/main" id="{51409A4F-E9E3-7B4F-B950-DDEF20CE55F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88913"/>
            <a:ext cx="12192000" cy="411162"/>
          </a:xfrm>
        </p:spPr>
        <p:txBody>
          <a:bodyPr>
            <a:noAutofit/>
          </a:bodyPr>
          <a:lstStyle/>
          <a:p>
            <a:pPr algn="ctr">
              <a:lnSpc>
                <a:spcPct val="80000"/>
              </a:lnSpc>
            </a:pPr>
            <a:r>
              <a:rPr lang="en-US" sz="3200" b="1" dirty="0">
                <a:solidFill>
                  <a:schemeClr val="bg1"/>
                </a:solidFill>
                <a:latin typeface="+mn-lt"/>
              </a:rPr>
              <a:t>Ecosystem of SW Development, Integration, and Management Tools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D659CE9-9394-FC44-83ED-C75B6942E51A}"/>
              </a:ext>
            </a:extLst>
          </p:cNvPr>
          <p:cNvGrpSpPr/>
          <p:nvPr/>
        </p:nvGrpSpPr>
        <p:grpSpPr>
          <a:xfrm>
            <a:off x="4322552" y="1994345"/>
            <a:ext cx="6044223" cy="3395087"/>
            <a:chOff x="2798551" y="1994344"/>
            <a:chExt cx="6044223" cy="3395087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F1FE9682-7319-D64B-ADDA-366A7F9DD4AB}"/>
                </a:ext>
              </a:extLst>
            </p:cNvPr>
            <p:cNvGrpSpPr/>
            <p:nvPr/>
          </p:nvGrpSpPr>
          <p:grpSpPr>
            <a:xfrm>
              <a:off x="5325749" y="1994344"/>
              <a:ext cx="3517025" cy="1618267"/>
              <a:chOff x="7100998" y="1516125"/>
              <a:chExt cx="4689367" cy="2157689"/>
            </a:xfrm>
          </p:grpSpPr>
          <p:sp>
            <p:nvSpPr>
              <p:cNvPr id="70" name="Can 69">
                <a:extLst>
                  <a:ext uri="{FF2B5EF4-FFF2-40B4-BE49-F238E27FC236}">
                    <a16:creationId xmlns:a16="http://schemas.microsoft.com/office/drawing/2014/main" id="{4126F87A-9B73-7F4E-BFEA-A49B282CE9CD}"/>
                  </a:ext>
                </a:extLst>
              </p:cNvPr>
              <p:cNvSpPr/>
              <p:nvPr/>
            </p:nvSpPr>
            <p:spPr>
              <a:xfrm>
                <a:off x="10848268" y="1633697"/>
                <a:ext cx="942097" cy="851825"/>
              </a:xfrm>
              <a:prstGeom prst="can">
                <a:avLst/>
              </a:prstGeom>
              <a:solidFill>
                <a:schemeClr val="bg1"/>
              </a:solidFill>
              <a:effectLst>
                <a:glow rad="127000">
                  <a:schemeClr val="bg1"/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80000"/>
                  </a:lnSpc>
                </a:pPr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1" name="Can 70">
                <a:extLst>
                  <a:ext uri="{FF2B5EF4-FFF2-40B4-BE49-F238E27FC236}">
                    <a16:creationId xmlns:a16="http://schemas.microsoft.com/office/drawing/2014/main" id="{55412C54-8CEA-C94D-A911-49FB9752F79E}"/>
                  </a:ext>
                </a:extLst>
              </p:cNvPr>
              <p:cNvSpPr/>
              <p:nvPr/>
            </p:nvSpPr>
            <p:spPr>
              <a:xfrm>
                <a:off x="9354781" y="1516125"/>
                <a:ext cx="1181473" cy="1028183"/>
              </a:xfrm>
              <a:prstGeom prst="can">
                <a:avLst/>
              </a:prstGeom>
              <a:solidFill>
                <a:schemeClr val="bg1"/>
              </a:solidFill>
              <a:effectLst>
                <a:glow rad="127000">
                  <a:schemeClr val="bg1"/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80000"/>
                  </a:lnSpc>
                </a:pPr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2" name="Can 71">
                <a:extLst>
                  <a:ext uri="{FF2B5EF4-FFF2-40B4-BE49-F238E27FC236}">
                    <a16:creationId xmlns:a16="http://schemas.microsoft.com/office/drawing/2014/main" id="{ECBDAAB1-218E-4844-A656-69D10118301B}"/>
                  </a:ext>
                </a:extLst>
              </p:cNvPr>
              <p:cNvSpPr/>
              <p:nvPr/>
            </p:nvSpPr>
            <p:spPr>
              <a:xfrm>
                <a:off x="9829302" y="1925605"/>
                <a:ext cx="1725918" cy="1028183"/>
              </a:xfrm>
              <a:prstGeom prst="can">
                <a:avLst/>
              </a:prstGeom>
              <a:solidFill>
                <a:schemeClr val="bg1"/>
              </a:solidFill>
              <a:effectLst>
                <a:glow rad="127000">
                  <a:schemeClr val="bg1"/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80000"/>
                  </a:lnSpc>
                </a:pPr>
                <a:endParaRPr lang="en-US" sz="675" b="1" dirty="0">
                  <a:solidFill>
                    <a:schemeClr val="tx1"/>
                  </a:solidFill>
                </a:endParaRPr>
              </a:p>
              <a:p>
                <a:pPr algn="ctr">
                  <a:lnSpc>
                    <a:spcPct val="80000"/>
                  </a:lnSpc>
                </a:pPr>
                <a:r>
                  <a:rPr lang="en-US" sz="1200" b="1" dirty="0">
                    <a:solidFill>
                      <a:schemeClr val="tx1"/>
                    </a:solidFill>
                  </a:rPr>
                  <a:t>Licensing Information</a:t>
                </a:r>
              </a:p>
            </p:txBody>
          </p:sp>
          <p:cxnSp>
            <p:nvCxnSpPr>
              <p:cNvPr id="77" name="Straight Arrow Connector 76">
                <a:extLst>
                  <a:ext uri="{FF2B5EF4-FFF2-40B4-BE49-F238E27FC236}">
                    <a16:creationId xmlns:a16="http://schemas.microsoft.com/office/drawing/2014/main" id="{8DCF0868-AD98-3243-87E4-1384077A282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922258" y="2485522"/>
                <a:ext cx="1915880" cy="377196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  <a:effectLst>
                <a:glow rad="76200">
                  <a:schemeClr val="bg1"/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Arrow Connector 78">
                <a:extLst>
                  <a:ext uri="{FF2B5EF4-FFF2-40B4-BE49-F238E27FC236}">
                    <a16:creationId xmlns:a16="http://schemas.microsoft.com/office/drawing/2014/main" id="{320338E2-CFB8-464C-81BA-E984755DA02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100998" y="2844485"/>
                <a:ext cx="2728305" cy="829329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  <a:effectLst>
                <a:glow rad="76200">
                  <a:schemeClr val="bg1"/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2" name="Curved Connector 41">
              <a:extLst>
                <a:ext uri="{FF2B5EF4-FFF2-40B4-BE49-F238E27FC236}">
                  <a16:creationId xmlns:a16="http://schemas.microsoft.com/office/drawing/2014/main" id="{E4FF22BA-EB78-A647-8BB1-0580A9FD0F29}"/>
                </a:ext>
              </a:extLst>
            </p:cNvPr>
            <p:cNvCxnSpPr>
              <a:cxnSpLocks/>
              <a:stCxn id="20" idx="3"/>
              <a:endCxn id="72" idx="4"/>
            </p:cNvCxnSpPr>
            <p:nvPr/>
          </p:nvCxnSpPr>
          <p:spPr>
            <a:xfrm rot="5400000" flipH="1" flipV="1">
              <a:off x="4381279" y="1104295"/>
              <a:ext cx="2702408" cy="5867864"/>
            </a:xfrm>
            <a:prstGeom prst="curvedConnector4">
              <a:avLst>
                <a:gd name="adj1" fmla="val -30492"/>
                <a:gd name="adj2" fmla="val 105708"/>
              </a:avLst>
            </a:prstGeom>
            <a:ln w="57150">
              <a:solidFill>
                <a:schemeClr val="tx1"/>
              </a:solidFill>
              <a:headEnd type="triangle" w="med" len="med"/>
              <a:tailEnd type="none" w="med" len="med"/>
            </a:ln>
            <a:effectLst>
              <a:glow rad="635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Film">
            <a:extLst>
              <a:ext uri="{FF2B5EF4-FFF2-40B4-BE49-F238E27FC236}">
                <a16:creationId xmlns:a16="http://schemas.microsoft.com/office/drawing/2014/main" id="{14A4E75F-F98B-304F-BE8D-8288634CF74F}"/>
              </a:ext>
            </a:extLst>
          </p:cNvPr>
          <p:cNvSpPr>
            <a:spLocks noEditPoints="1" noChangeArrowheads="1"/>
          </p:cNvSpPr>
          <p:nvPr/>
        </p:nvSpPr>
        <p:spPr bwMode="auto">
          <a:xfrm>
            <a:off x="-4730" y="6478804"/>
            <a:ext cx="219075" cy="304800"/>
          </a:xfrm>
          <a:custGeom>
            <a:avLst/>
            <a:gdLst>
              <a:gd name="T0" fmla="*/ 0 w 21600"/>
              <a:gd name="T1" fmla="*/ 0 h 21600"/>
              <a:gd name="T2" fmla="*/ 10800 w 21600"/>
              <a:gd name="T3" fmla="*/ 0 h 21600"/>
              <a:gd name="T4" fmla="*/ 21600 w 21600"/>
              <a:gd name="T5" fmla="*/ 0 h 21600"/>
              <a:gd name="T6" fmla="*/ 21600 w 21600"/>
              <a:gd name="T7" fmla="*/ 10800 h 21600"/>
              <a:gd name="T8" fmla="*/ 21600 w 21600"/>
              <a:gd name="T9" fmla="*/ 21600 h 21600"/>
              <a:gd name="T10" fmla="*/ 10800 w 21600"/>
              <a:gd name="T11" fmla="*/ 21600 h 21600"/>
              <a:gd name="T12" fmla="*/ 0 w 21600"/>
              <a:gd name="T13" fmla="*/ 21600 h 21600"/>
              <a:gd name="T14" fmla="*/ 0 w 21600"/>
              <a:gd name="T15" fmla="*/ 10800 h 21600"/>
              <a:gd name="T16" fmla="*/ 4960 w 21600"/>
              <a:gd name="T17" fmla="*/ 8129 h 21600"/>
              <a:gd name="T18" fmla="*/ 17079 w 21600"/>
              <a:gd name="T19" fmla="*/ 1342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 extrusionOk="0">
                <a:moveTo>
                  <a:pt x="21600" y="0"/>
                </a:move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close/>
              </a:path>
              <a:path w="21600" h="21600" extrusionOk="0">
                <a:moveTo>
                  <a:pt x="3014" y="21600"/>
                </a:moveTo>
                <a:lnTo>
                  <a:pt x="3014" y="0"/>
                </a:lnTo>
                <a:lnTo>
                  <a:pt x="0" y="0"/>
                </a:lnTo>
                <a:lnTo>
                  <a:pt x="0" y="21600"/>
                </a:lnTo>
                <a:lnTo>
                  <a:pt x="3014" y="21600"/>
                </a:lnTo>
                <a:close/>
              </a:path>
              <a:path w="21600" h="21600" extrusionOk="0">
                <a:moveTo>
                  <a:pt x="21600" y="21600"/>
                </a:moveTo>
                <a:lnTo>
                  <a:pt x="21600" y="0"/>
                </a:lnTo>
                <a:lnTo>
                  <a:pt x="18586" y="0"/>
                </a:lnTo>
                <a:lnTo>
                  <a:pt x="18586" y="21600"/>
                </a:lnTo>
                <a:lnTo>
                  <a:pt x="21600" y="21600"/>
                </a:lnTo>
                <a:close/>
              </a:path>
              <a:path w="21600" h="21600" extrusionOk="0">
                <a:moveTo>
                  <a:pt x="6028" y="6574"/>
                </a:moveTo>
                <a:lnTo>
                  <a:pt x="15572" y="6574"/>
                </a:lnTo>
                <a:lnTo>
                  <a:pt x="16074" y="6574"/>
                </a:lnTo>
                <a:lnTo>
                  <a:pt x="16326" y="6457"/>
                </a:lnTo>
                <a:lnTo>
                  <a:pt x="16577" y="6339"/>
                </a:lnTo>
                <a:lnTo>
                  <a:pt x="16828" y="6222"/>
                </a:lnTo>
                <a:lnTo>
                  <a:pt x="17079" y="6222"/>
                </a:lnTo>
                <a:lnTo>
                  <a:pt x="17330" y="5987"/>
                </a:lnTo>
                <a:lnTo>
                  <a:pt x="17330" y="5870"/>
                </a:lnTo>
                <a:lnTo>
                  <a:pt x="17581" y="5635"/>
                </a:lnTo>
                <a:lnTo>
                  <a:pt x="17581" y="1526"/>
                </a:lnTo>
                <a:lnTo>
                  <a:pt x="17330" y="1291"/>
                </a:lnTo>
                <a:lnTo>
                  <a:pt x="17330" y="1174"/>
                </a:lnTo>
                <a:lnTo>
                  <a:pt x="17079" y="1057"/>
                </a:lnTo>
                <a:lnTo>
                  <a:pt x="16828" y="939"/>
                </a:lnTo>
                <a:lnTo>
                  <a:pt x="16577" y="822"/>
                </a:lnTo>
                <a:lnTo>
                  <a:pt x="16326" y="704"/>
                </a:lnTo>
                <a:lnTo>
                  <a:pt x="16074" y="704"/>
                </a:lnTo>
                <a:lnTo>
                  <a:pt x="15572" y="587"/>
                </a:lnTo>
                <a:lnTo>
                  <a:pt x="6028" y="587"/>
                </a:lnTo>
                <a:lnTo>
                  <a:pt x="5526" y="704"/>
                </a:lnTo>
                <a:lnTo>
                  <a:pt x="5274" y="704"/>
                </a:lnTo>
                <a:lnTo>
                  <a:pt x="5023" y="822"/>
                </a:lnTo>
                <a:lnTo>
                  <a:pt x="4772" y="939"/>
                </a:lnTo>
                <a:lnTo>
                  <a:pt x="4521" y="1057"/>
                </a:lnTo>
                <a:lnTo>
                  <a:pt x="4270" y="1174"/>
                </a:lnTo>
                <a:lnTo>
                  <a:pt x="4270" y="1291"/>
                </a:lnTo>
                <a:lnTo>
                  <a:pt x="4019" y="1526"/>
                </a:lnTo>
                <a:lnTo>
                  <a:pt x="4019" y="5635"/>
                </a:lnTo>
                <a:lnTo>
                  <a:pt x="4270" y="5870"/>
                </a:lnTo>
                <a:lnTo>
                  <a:pt x="4270" y="5987"/>
                </a:lnTo>
                <a:lnTo>
                  <a:pt x="4521" y="6222"/>
                </a:lnTo>
                <a:lnTo>
                  <a:pt x="4772" y="6222"/>
                </a:lnTo>
                <a:lnTo>
                  <a:pt x="5023" y="6339"/>
                </a:lnTo>
                <a:lnTo>
                  <a:pt x="5274" y="6457"/>
                </a:lnTo>
                <a:lnTo>
                  <a:pt x="5526" y="6574"/>
                </a:lnTo>
                <a:lnTo>
                  <a:pt x="6028" y="6574"/>
                </a:lnTo>
                <a:close/>
              </a:path>
              <a:path w="21600" h="21600" extrusionOk="0">
                <a:moveTo>
                  <a:pt x="6028" y="13617"/>
                </a:moveTo>
                <a:lnTo>
                  <a:pt x="15572" y="13617"/>
                </a:lnTo>
                <a:lnTo>
                  <a:pt x="16074" y="13617"/>
                </a:lnTo>
                <a:lnTo>
                  <a:pt x="16326" y="13617"/>
                </a:lnTo>
                <a:lnTo>
                  <a:pt x="16577" y="13500"/>
                </a:lnTo>
                <a:lnTo>
                  <a:pt x="16828" y="13383"/>
                </a:lnTo>
                <a:lnTo>
                  <a:pt x="17079" y="13265"/>
                </a:lnTo>
                <a:lnTo>
                  <a:pt x="17330" y="13148"/>
                </a:lnTo>
                <a:lnTo>
                  <a:pt x="17330" y="12913"/>
                </a:lnTo>
                <a:lnTo>
                  <a:pt x="17581" y="12796"/>
                </a:lnTo>
                <a:lnTo>
                  <a:pt x="17581" y="8687"/>
                </a:lnTo>
                <a:lnTo>
                  <a:pt x="17330" y="8452"/>
                </a:lnTo>
                <a:lnTo>
                  <a:pt x="17330" y="8335"/>
                </a:lnTo>
                <a:lnTo>
                  <a:pt x="17079" y="8217"/>
                </a:lnTo>
                <a:lnTo>
                  <a:pt x="16828" y="7983"/>
                </a:lnTo>
                <a:lnTo>
                  <a:pt x="16577" y="7983"/>
                </a:lnTo>
                <a:lnTo>
                  <a:pt x="16326" y="7865"/>
                </a:lnTo>
                <a:lnTo>
                  <a:pt x="16074" y="7865"/>
                </a:lnTo>
                <a:lnTo>
                  <a:pt x="15572" y="7748"/>
                </a:lnTo>
                <a:lnTo>
                  <a:pt x="6028" y="7748"/>
                </a:lnTo>
                <a:lnTo>
                  <a:pt x="5526" y="7865"/>
                </a:lnTo>
                <a:lnTo>
                  <a:pt x="5274" y="7865"/>
                </a:lnTo>
                <a:lnTo>
                  <a:pt x="5023" y="7983"/>
                </a:lnTo>
                <a:lnTo>
                  <a:pt x="4772" y="7983"/>
                </a:lnTo>
                <a:lnTo>
                  <a:pt x="4521" y="8217"/>
                </a:lnTo>
                <a:lnTo>
                  <a:pt x="4270" y="8335"/>
                </a:lnTo>
                <a:lnTo>
                  <a:pt x="4270" y="8452"/>
                </a:lnTo>
                <a:lnTo>
                  <a:pt x="4019" y="8687"/>
                </a:lnTo>
                <a:lnTo>
                  <a:pt x="4019" y="12796"/>
                </a:lnTo>
                <a:lnTo>
                  <a:pt x="4270" y="12913"/>
                </a:lnTo>
                <a:lnTo>
                  <a:pt x="4270" y="13148"/>
                </a:lnTo>
                <a:lnTo>
                  <a:pt x="4521" y="13265"/>
                </a:lnTo>
                <a:lnTo>
                  <a:pt x="4772" y="13383"/>
                </a:lnTo>
                <a:lnTo>
                  <a:pt x="5023" y="13500"/>
                </a:lnTo>
                <a:lnTo>
                  <a:pt x="5274" y="13617"/>
                </a:lnTo>
                <a:lnTo>
                  <a:pt x="5526" y="13617"/>
                </a:lnTo>
                <a:lnTo>
                  <a:pt x="6028" y="13617"/>
                </a:lnTo>
                <a:close/>
              </a:path>
              <a:path w="21600" h="21600" extrusionOk="0">
                <a:moveTo>
                  <a:pt x="6028" y="20778"/>
                </a:moveTo>
                <a:lnTo>
                  <a:pt x="15572" y="20778"/>
                </a:lnTo>
                <a:lnTo>
                  <a:pt x="16074" y="20778"/>
                </a:lnTo>
                <a:lnTo>
                  <a:pt x="16326" y="20661"/>
                </a:lnTo>
                <a:lnTo>
                  <a:pt x="16577" y="20661"/>
                </a:lnTo>
                <a:lnTo>
                  <a:pt x="16828" y="20543"/>
                </a:lnTo>
                <a:lnTo>
                  <a:pt x="17079" y="20426"/>
                </a:lnTo>
                <a:lnTo>
                  <a:pt x="17330" y="20309"/>
                </a:lnTo>
                <a:lnTo>
                  <a:pt x="17330" y="20074"/>
                </a:lnTo>
                <a:lnTo>
                  <a:pt x="17581" y="19957"/>
                </a:lnTo>
                <a:lnTo>
                  <a:pt x="17581" y="15730"/>
                </a:lnTo>
                <a:lnTo>
                  <a:pt x="17330" y="15613"/>
                </a:lnTo>
                <a:lnTo>
                  <a:pt x="17330" y="15378"/>
                </a:lnTo>
                <a:lnTo>
                  <a:pt x="17079" y="15378"/>
                </a:lnTo>
                <a:lnTo>
                  <a:pt x="16828" y="15143"/>
                </a:lnTo>
                <a:lnTo>
                  <a:pt x="16577" y="15026"/>
                </a:lnTo>
                <a:lnTo>
                  <a:pt x="16326" y="15026"/>
                </a:lnTo>
                <a:lnTo>
                  <a:pt x="16074" y="15026"/>
                </a:lnTo>
                <a:lnTo>
                  <a:pt x="15572" y="14909"/>
                </a:lnTo>
                <a:lnTo>
                  <a:pt x="6028" y="14909"/>
                </a:lnTo>
                <a:lnTo>
                  <a:pt x="5526" y="15026"/>
                </a:lnTo>
                <a:lnTo>
                  <a:pt x="5274" y="15026"/>
                </a:lnTo>
                <a:lnTo>
                  <a:pt x="5023" y="15026"/>
                </a:lnTo>
                <a:lnTo>
                  <a:pt x="4772" y="15143"/>
                </a:lnTo>
                <a:lnTo>
                  <a:pt x="4521" y="15378"/>
                </a:lnTo>
                <a:lnTo>
                  <a:pt x="4270" y="15378"/>
                </a:lnTo>
                <a:lnTo>
                  <a:pt x="4270" y="15613"/>
                </a:lnTo>
                <a:lnTo>
                  <a:pt x="4019" y="15730"/>
                </a:lnTo>
                <a:lnTo>
                  <a:pt x="4019" y="19957"/>
                </a:lnTo>
                <a:lnTo>
                  <a:pt x="4270" y="20074"/>
                </a:lnTo>
                <a:lnTo>
                  <a:pt x="4270" y="20309"/>
                </a:lnTo>
                <a:lnTo>
                  <a:pt x="4521" y="20426"/>
                </a:lnTo>
                <a:lnTo>
                  <a:pt x="4772" y="20543"/>
                </a:lnTo>
                <a:lnTo>
                  <a:pt x="5023" y="20661"/>
                </a:lnTo>
                <a:lnTo>
                  <a:pt x="5274" y="20661"/>
                </a:lnTo>
                <a:lnTo>
                  <a:pt x="5526" y="20778"/>
                </a:lnTo>
                <a:lnTo>
                  <a:pt x="6028" y="20778"/>
                </a:lnTo>
                <a:close/>
              </a:path>
              <a:path w="21600" h="21600" extrusionOk="0">
                <a:moveTo>
                  <a:pt x="753" y="1291"/>
                </a:moveTo>
                <a:lnTo>
                  <a:pt x="2260" y="1291"/>
                </a:lnTo>
                <a:lnTo>
                  <a:pt x="2260" y="235"/>
                </a:lnTo>
                <a:lnTo>
                  <a:pt x="753" y="235"/>
                </a:lnTo>
                <a:lnTo>
                  <a:pt x="753" y="1291"/>
                </a:lnTo>
                <a:close/>
              </a:path>
              <a:path w="21600" h="21600" extrusionOk="0">
                <a:moveTo>
                  <a:pt x="753" y="2700"/>
                </a:moveTo>
                <a:lnTo>
                  <a:pt x="2260" y="2700"/>
                </a:lnTo>
                <a:lnTo>
                  <a:pt x="2260" y="1643"/>
                </a:lnTo>
                <a:lnTo>
                  <a:pt x="753" y="1643"/>
                </a:lnTo>
                <a:lnTo>
                  <a:pt x="753" y="2700"/>
                </a:lnTo>
                <a:close/>
              </a:path>
              <a:path w="21600" h="21600" extrusionOk="0">
                <a:moveTo>
                  <a:pt x="753" y="4109"/>
                </a:moveTo>
                <a:lnTo>
                  <a:pt x="2260" y="4109"/>
                </a:lnTo>
                <a:lnTo>
                  <a:pt x="2260" y="3052"/>
                </a:lnTo>
                <a:lnTo>
                  <a:pt x="753" y="3052"/>
                </a:lnTo>
                <a:lnTo>
                  <a:pt x="753" y="4109"/>
                </a:lnTo>
                <a:close/>
              </a:path>
              <a:path w="21600" h="21600" extrusionOk="0">
                <a:moveTo>
                  <a:pt x="753" y="5517"/>
                </a:moveTo>
                <a:lnTo>
                  <a:pt x="2260" y="5517"/>
                </a:lnTo>
                <a:lnTo>
                  <a:pt x="2260" y="4461"/>
                </a:lnTo>
                <a:lnTo>
                  <a:pt x="753" y="4461"/>
                </a:lnTo>
                <a:lnTo>
                  <a:pt x="753" y="5517"/>
                </a:lnTo>
                <a:close/>
              </a:path>
              <a:path w="21600" h="21600" extrusionOk="0">
                <a:moveTo>
                  <a:pt x="753" y="6926"/>
                </a:moveTo>
                <a:lnTo>
                  <a:pt x="2260" y="6926"/>
                </a:lnTo>
                <a:lnTo>
                  <a:pt x="2260" y="5870"/>
                </a:lnTo>
                <a:lnTo>
                  <a:pt x="753" y="5870"/>
                </a:lnTo>
                <a:lnTo>
                  <a:pt x="753" y="6926"/>
                </a:lnTo>
                <a:close/>
              </a:path>
              <a:path w="21600" h="21600" extrusionOk="0">
                <a:moveTo>
                  <a:pt x="753" y="8335"/>
                </a:moveTo>
                <a:lnTo>
                  <a:pt x="2260" y="8335"/>
                </a:lnTo>
                <a:lnTo>
                  <a:pt x="2260" y="7278"/>
                </a:lnTo>
                <a:lnTo>
                  <a:pt x="753" y="7278"/>
                </a:lnTo>
                <a:lnTo>
                  <a:pt x="753" y="8335"/>
                </a:lnTo>
                <a:close/>
              </a:path>
              <a:path w="21600" h="21600" extrusionOk="0">
                <a:moveTo>
                  <a:pt x="753" y="9743"/>
                </a:moveTo>
                <a:lnTo>
                  <a:pt x="2260" y="9743"/>
                </a:lnTo>
                <a:lnTo>
                  <a:pt x="2260" y="8687"/>
                </a:lnTo>
                <a:lnTo>
                  <a:pt x="753" y="8687"/>
                </a:lnTo>
                <a:lnTo>
                  <a:pt x="753" y="9743"/>
                </a:lnTo>
                <a:close/>
              </a:path>
              <a:path w="21600" h="21600" extrusionOk="0">
                <a:moveTo>
                  <a:pt x="753" y="11152"/>
                </a:moveTo>
                <a:lnTo>
                  <a:pt x="2260" y="11152"/>
                </a:lnTo>
                <a:lnTo>
                  <a:pt x="2260" y="10096"/>
                </a:lnTo>
                <a:lnTo>
                  <a:pt x="753" y="10096"/>
                </a:lnTo>
                <a:lnTo>
                  <a:pt x="753" y="11152"/>
                </a:lnTo>
                <a:close/>
              </a:path>
              <a:path w="21600" h="21600" extrusionOk="0">
                <a:moveTo>
                  <a:pt x="753" y="12561"/>
                </a:moveTo>
                <a:lnTo>
                  <a:pt x="2260" y="12561"/>
                </a:lnTo>
                <a:lnTo>
                  <a:pt x="2260" y="11504"/>
                </a:lnTo>
                <a:lnTo>
                  <a:pt x="753" y="11504"/>
                </a:lnTo>
                <a:lnTo>
                  <a:pt x="753" y="12561"/>
                </a:lnTo>
                <a:close/>
              </a:path>
              <a:path w="21600" h="21600" extrusionOk="0">
                <a:moveTo>
                  <a:pt x="753" y="13970"/>
                </a:moveTo>
                <a:lnTo>
                  <a:pt x="2260" y="13970"/>
                </a:lnTo>
                <a:lnTo>
                  <a:pt x="2260" y="12913"/>
                </a:lnTo>
                <a:lnTo>
                  <a:pt x="753" y="12913"/>
                </a:lnTo>
                <a:lnTo>
                  <a:pt x="753" y="13970"/>
                </a:lnTo>
                <a:close/>
              </a:path>
              <a:path w="21600" h="21600" extrusionOk="0">
                <a:moveTo>
                  <a:pt x="753" y="15378"/>
                </a:moveTo>
                <a:lnTo>
                  <a:pt x="2260" y="15378"/>
                </a:lnTo>
                <a:lnTo>
                  <a:pt x="2260" y="14322"/>
                </a:lnTo>
                <a:lnTo>
                  <a:pt x="753" y="14322"/>
                </a:lnTo>
                <a:lnTo>
                  <a:pt x="753" y="15378"/>
                </a:lnTo>
                <a:close/>
              </a:path>
              <a:path w="21600" h="21600" extrusionOk="0">
                <a:moveTo>
                  <a:pt x="753" y="16787"/>
                </a:moveTo>
                <a:lnTo>
                  <a:pt x="2260" y="16787"/>
                </a:lnTo>
                <a:lnTo>
                  <a:pt x="2260" y="15730"/>
                </a:lnTo>
                <a:lnTo>
                  <a:pt x="753" y="15730"/>
                </a:lnTo>
                <a:lnTo>
                  <a:pt x="753" y="16787"/>
                </a:lnTo>
                <a:close/>
              </a:path>
              <a:path w="21600" h="21600" extrusionOk="0">
                <a:moveTo>
                  <a:pt x="753" y="18196"/>
                </a:moveTo>
                <a:lnTo>
                  <a:pt x="2260" y="18196"/>
                </a:lnTo>
                <a:lnTo>
                  <a:pt x="2260" y="17139"/>
                </a:lnTo>
                <a:lnTo>
                  <a:pt x="753" y="17139"/>
                </a:lnTo>
                <a:lnTo>
                  <a:pt x="753" y="18196"/>
                </a:lnTo>
                <a:close/>
              </a:path>
              <a:path w="21600" h="21600" extrusionOk="0">
                <a:moveTo>
                  <a:pt x="753" y="19604"/>
                </a:moveTo>
                <a:lnTo>
                  <a:pt x="2260" y="19604"/>
                </a:lnTo>
                <a:lnTo>
                  <a:pt x="2260" y="18548"/>
                </a:lnTo>
                <a:lnTo>
                  <a:pt x="753" y="18548"/>
                </a:lnTo>
                <a:lnTo>
                  <a:pt x="753" y="19604"/>
                </a:lnTo>
                <a:close/>
              </a:path>
              <a:path w="21600" h="21600" extrusionOk="0">
                <a:moveTo>
                  <a:pt x="753" y="21013"/>
                </a:moveTo>
                <a:lnTo>
                  <a:pt x="2260" y="21013"/>
                </a:lnTo>
                <a:lnTo>
                  <a:pt x="2260" y="19957"/>
                </a:lnTo>
                <a:lnTo>
                  <a:pt x="753" y="19957"/>
                </a:lnTo>
                <a:lnTo>
                  <a:pt x="753" y="21013"/>
                </a:lnTo>
                <a:close/>
              </a:path>
              <a:path w="21600" h="21600" extrusionOk="0">
                <a:moveTo>
                  <a:pt x="19340" y="1409"/>
                </a:moveTo>
                <a:lnTo>
                  <a:pt x="20595" y="1409"/>
                </a:lnTo>
                <a:lnTo>
                  <a:pt x="20595" y="352"/>
                </a:lnTo>
                <a:lnTo>
                  <a:pt x="19340" y="352"/>
                </a:lnTo>
                <a:lnTo>
                  <a:pt x="19340" y="1409"/>
                </a:lnTo>
                <a:close/>
              </a:path>
              <a:path w="21600" h="21600" extrusionOk="0">
                <a:moveTo>
                  <a:pt x="19340" y="2700"/>
                </a:moveTo>
                <a:lnTo>
                  <a:pt x="20595" y="2700"/>
                </a:lnTo>
                <a:lnTo>
                  <a:pt x="20595" y="1643"/>
                </a:lnTo>
                <a:lnTo>
                  <a:pt x="19340" y="1643"/>
                </a:lnTo>
                <a:lnTo>
                  <a:pt x="19340" y="2700"/>
                </a:lnTo>
                <a:close/>
              </a:path>
              <a:path w="21600" h="21600" extrusionOk="0">
                <a:moveTo>
                  <a:pt x="19340" y="4109"/>
                </a:moveTo>
                <a:lnTo>
                  <a:pt x="20595" y="4109"/>
                </a:lnTo>
                <a:lnTo>
                  <a:pt x="20595" y="3052"/>
                </a:lnTo>
                <a:lnTo>
                  <a:pt x="19340" y="3052"/>
                </a:lnTo>
                <a:lnTo>
                  <a:pt x="19340" y="4109"/>
                </a:lnTo>
                <a:close/>
              </a:path>
              <a:path w="21600" h="21600" extrusionOk="0">
                <a:moveTo>
                  <a:pt x="19340" y="5517"/>
                </a:moveTo>
                <a:lnTo>
                  <a:pt x="20595" y="5517"/>
                </a:lnTo>
                <a:lnTo>
                  <a:pt x="20595" y="4461"/>
                </a:lnTo>
                <a:lnTo>
                  <a:pt x="19340" y="4461"/>
                </a:lnTo>
                <a:lnTo>
                  <a:pt x="19340" y="5517"/>
                </a:lnTo>
                <a:close/>
              </a:path>
              <a:path w="21600" h="21600" extrusionOk="0">
                <a:moveTo>
                  <a:pt x="19340" y="6926"/>
                </a:moveTo>
                <a:lnTo>
                  <a:pt x="20595" y="6926"/>
                </a:lnTo>
                <a:lnTo>
                  <a:pt x="20595" y="5870"/>
                </a:lnTo>
                <a:lnTo>
                  <a:pt x="19340" y="5870"/>
                </a:lnTo>
                <a:lnTo>
                  <a:pt x="19340" y="6926"/>
                </a:lnTo>
                <a:close/>
              </a:path>
              <a:path w="21600" h="21600" extrusionOk="0">
                <a:moveTo>
                  <a:pt x="19340" y="8335"/>
                </a:moveTo>
                <a:lnTo>
                  <a:pt x="20595" y="8335"/>
                </a:lnTo>
                <a:lnTo>
                  <a:pt x="20595" y="7278"/>
                </a:lnTo>
                <a:lnTo>
                  <a:pt x="19340" y="7278"/>
                </a:lnTo>
                <a:lnTo>
                  <a:pt x="19340" y="8335"/>
                </a:lnTo>
                <a:close/>
              </a:path>
              <a:path w="21600" h="21600" extrusionOk="0">
                <a:moveTo>
                  <a:pt x="19340" y="9743"/>
                </a:moveTo>
                <a:lnTo>
                  <a:pt x="20595" y="9743"/>
                </a:lnTo>
                <a:lnTo>
                  <a:pt x="20595" y="8687"/>
                </a:lnTo>
                <a:lnTo>
                  <a:pt x="19340" y="8687"/>
                </a:lnTo>
                <a:lnTo>
                  <a:pt x="19340" y="9743"/>
                </a:lnTo>
                <a:close/>
              </a:path>
              <a:path w="21600" h="21600" extrusionOk="0">
                <a:moveTo>
                  <a:pt x="19340" y="11152"/>
                </a:moveTo>
                <a:lnTo>
                  <a:pt x="20595" y="11152"/>
                </a:lnTo>
                <a:lnTo>
                  <a:pt x="20595" y="10096"/>
                </a:lnTo>
                <a:lnTo>
                  <a:pt x="19340" y="10096"/>
                </a:lnTo>
                <a:lnTo>
                  <a:pt x="19340" y="11152"/>
                </a:lnTo>
                <a:close/>
              </a:path>
              <a:path w="21600" h="21600" extrusionOk="0">
                <a:moveTo>
                  <a:pt x="19340" y="12561"/>
                </a:moveTo>
                <a:lnTo>
                  <a:pt x="20595" y="12561"/>
                </a:lnTo>
                <a:lnTo>
                  <a:pt x="20595" y="11504"/>
                </a:lnTo>
                <a:lnTo>
                  <a:pt x="19340" y="11504"/>
                </a:lnTo>
                <a:lnTo>
                  <a:pt x="19340" y="12561"/>
                </a:lnTo>
                <a:close/>
              </a:path>
              <a:path w="21600" h="21600" extrusionOk="0">
                <a:moveTo>
                  <a:pt x="19340" y="13970"/>
                </a:moveTo>
                <a:lnTo>
                  <a:pt x="20595" y="13970"/>
                </a:lnTo>
                <a:lnTo>
                  <a:pt x="20595" y="12913"/>
                </a:lnTo>
                <a:lnTo>
                  <a:pt x="19340" y="12913"/>
                </a:lnTo>
                <a:lnTo>
                  <a:pt x="19340" y="13970"/>
                </a:lnTo>
                <a:close/>
              </a:path>
              <a:path w="21600" h="21600" extrusionOk="0">
                <a:moveTo>
                  <a:pt x="19340" y="15378"/>
                </a:moveTo>
                <a:lnTo>
                  <a:pt x="20595" y="15378"/>
                </a:lnTo>
                <a:lnTo>
                  <a:pt x="20595" y="14322"/>
                </a:lnTo>
                <a:lnTo>
                  <a:pt x="19340" y="14322"/>
                </a:lnTo>
                <a:lnTo>
                  <a:pt x="19340" y="15378"/>
                </a:lnTo>
                <a:close/>
              </a:path>
              <a:path w="21600" h="21600" extrusionOk="0">
                <a:moveTo>
                  <a:pt x="19340" y="16787"/>
                </a:moveTo>
                <a:lnTo>
                  <a:pt x="20595" y="16787"/>
                </a:lnTo>
                <a:lnTo>
                  <a:pt x="20595" y="15730"/>
                </a:lnTo>
                <a:lnTo>
                  <a:pt x="19340" y="15730"/>
                </a:lnTo>
                <a:lnTo>
                  <a:pt x="19340" y="16787"/>
                </a:lnTo>
                <a:close/>
              </a:path>
              <a:path w="21600" h="21600" extrusionOk="0">
                <a:moveTo>
                  <a:pt x="19340" y="18196"/>
                </a:moveTo>
                <a:lnTo>
                  <a:pt x="20595" y="18196"/>
                </a:lnTo>
                <a:lnTo>
                  <a:pt x="20595" y="17139"/>
                </a:lnTo>
                <a:lnTo>
                  <a:pt x="19340" y="17139"/>
                </a:lnTo>
                <a:lnTo>
                  <a:pt x="19340" y="18196"/>
                </a:lnTo>
                <a:close/>
              </a:path>
              <a:path w="21600" h="21600" extrusionOk="0">
                <a:moveTo>
                  <a:pt x="19340" y="19604"/>
                </a:moveTo>
                <a:lnTo>
                  <a:pt x="20595" y="19604"/>
                </a:lnTo>
                <a:lnTo>
                  <a:pt x="20595" y="18548"/>
                </a:lnTo>
                <a:lnTo>
                  <a:pt x="19340" y="18548"/>
                </a:lnTo>
                <a:lnTo>
                  <a:pt x="19340" y="19604"/>
                </a:lnTo>
                <a:close/>
              </a:path>
              <a:path w="21600" h="21600" extrusionOk="0">
                <a:moveTo>
                  <a:pt x="19340" y="21013"/>
                </a:moveTo>
                <a:lnTo>
                  <a:pt x="20595" y="21013"/>
                </a:lnTo>
                <a:lnTo>
                  <a:pt x="20595" y="19957"/>
                </a:lnTo>
                <a:lnTo>
                  <a:pt x="19340" y="19957"/>
                </a:lnTo>
                <a:lnTo>
                  <a:pt x="19340" y="21013"/>
                </a:lnTo>
                <a:close/>
              </a:path>
            </a:pathLst>
          </a:custGeom>
          <a:solidFill>
            <a:srgbClr val="FFFFCC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3843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061EA0A-B24E-5A46-9563-181BED03A17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434" b="-571"/>
          <a:stretch/>
        </p:blipFill>
        <p:spPr>
          <a:xfrm>
            <a:off x="6601968" y="841248"/>
            <a:ext cx="4013200" cy="2819400"/>
          </a:xfrm>
          <a:prstGeom prst="rect">
            <a:avLst/>
          </a:prstGeom>
          <a:effectLst>
            <a:glow rad="127000">
              <a:schemeClr val="bg1"/>
            </a:glow>
          </a:effec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ECC41A8-D079-0348-B356-91C6301F03F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-12054"/>
            <a:ext cx="12192000" cy="653226"/>
          </a:xfrm>
        </p:spPr>
        <p:txBody>
          <a:bodyPr>
            <a:normAutofit/>
          </a:bodyPr>
          <a:lstStyle/>
          <a:p>
            <a:pPr algn="ctr">
              <a:lnSpc>
                <a:spcPct val="80000"/>
              </a:lnSpc>
            </a:pPr>
            <a:r>
              <a:rPr lang="en-US" sz="3200" b="1" dirty="0">
                <a:solidFill>
                  <a:schemeClr val="bg1"/>
                </a:solidFill>
                <a:latin typeface="+mn-lt"/>
              </a:rPr>
              <a:t>SW Development, Integration, and Management Tools</a:t>
            </a:r>
          </a:p>
        </p:txBody>
      </p:sp>
      <p:sp>
        <p:nvSpPr>
          <p:cNvPr id="2" name="Rectangular Callout 1">
            <a:extLst>
              <a:ext uri="{FF2B5EF4-FFF2-40B4-BE49-F238E27FC236}">
                <a16:creationId xmlns:a16="http://schemas.microsoft.com/office/drawing/2014/main" id="{496C9F05-F982-4A49-91A9-C17C5BA3B574}"/>
              </a:ext>
            </a:extLst>
          </p:cNvPr>
          <p:cNvSpPr/>
          <p:nvPr/>
        </p:nvSpPr>
        <p:spPr>
          <a:xfrm>
            <a:off x="443865" y="600276"/>
            <a:ext cx="5928583" cy="1425744"/>
          </a:xfrm>
          <a:prstGeom prst="wedgeRectCallout">
            <a:avLst>
              <a:gd name="adj1" fmla="val 86731"/>
              <a:gd name="adj2" fmla="val 2877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350" b="1" dirty="0">
                <a:solidFill>
                  <a:schemeClr val="tx1"/>
                </a:solidFill>
              </a:rPr>
              <a:t>Source Code &amp; Package Repositories</a:t>
            </a:r>
          </a:p>
          <a:p>
            <a:endParaRPr lang="en-US" sz="450" dirty="0">
              <a:solidFill>
                <a:schemeClr val="tx1"/>
              </a:solidFill>
            </a:endParaRPr>
          </a:p>
          <a:p>
            <a:r>
              <a:rPr lang="en-US" sz="1350" dirty="0">
                <a:solidFill>
                  <a:schemeClr val="tx1"/>
                </a:solidFill>
              </a:rPr>
              <a:t>Amazon ECR, </a:t>
            </a:r>
            <a:r>
              <a:rPr lang="en-US" sz="1350" dirty="0" err="1">
                <a:solidFill>
                  <a:schemeClr val="tx1"/>
                </a:solidFill>
              </a:rPr>
              <a:t>Assembla</a:t>
            </a:r>
            <a:r>
              <a:rPr lang="en-US" sz="1350" dirty="0">
                <a:solidFill>
                  <a:schemeClr val="tx1"/>
                </a:solidFill>
              </a:rPr>
              <a:t>, Azure Container Registry, Beanstalk, Bitbucket, Codebase, Docker, GitHub, GitLab, Glitch, Google Container Registry, </a:t>
            </a:r>
            <a:r>
              <a:rPr lang="en-US" sz="1350" dirty="0" err="1">
                <a:solidFill>
                  <a:schemeClr val="tx1"/>
                </a:solidFill>
              </a:rPr>
              <a:t>JFrog</a:t>
            </a:r>
            <a:r>
              <a:rPr lang="en-US" sz="1350" dirty="0">
                <a:solidFill>
                  <a:schemeClr val="tx1"/>
                </a:solidFill>
              </a:rPr>
              <a:t> Artifactory, </a:t>
            </a:r>
            <a:r>
              <a:rPr lang="en-US" sz="1350" dirty="0" err="1">
                <a:solidFill>
                  <a:schemeClr val="tx1"/>
                </a:solidFill>
              </a:rPr>
              <a:t>JFrog</a:t>
            </a:r>
            <a:r>
              <a:rPr lang="en-US" sz="1350" dirty="0">
                <a:solidFill>
                  <a:schemeClr val="tx1"/>
                </a:solidFill>
              </a:rPr>
              <a:t> </a:t>
            </a:r>
            <a:r>
              <a:rPr lang="en-US" sz="1350" dirty="0" err="1">
                <a:solidFill>
                  <a:schemeClr val="tx1"/>
                </a:solidFill>
              </a:rPr>
              <a:t>Xray</a:t>
            </a:r>
            <a:r>
              <a:rPr lang="en-US" sz="1350" dirty="0">
                <a:solidFill>
                  <a:schemeClr val="tx1"/>
                </a:solidFill>
              </a:rPr>
              <a:t>, </a:t>
            </a:r>
            <a:r>
              <a:rPr lang="en-US" sz="1350" dirty="0" err="1">
                <a:solidFill>
                  <a:schemeClr val="tx1"/>
                </a:solidFill>
              </a:rPr>
              <a:t>inedo</a:t>
            </a:r>
            <a:r>
              <a:rPr lang="en-US" sz="1350" dirty="0">
                <a:solidFill>
                  <a:schemeClr val="tx1"/>
                </a:solidFill>
              </a:rPr>
              <a:t>, Kubernetes, Launchpad, Maven, Nexus (</a:t>
            </a:r>
            <a:r>
              <a:rPr lang="en-US" sz="1350" dirty="0" err="1">
                <a:solidFill>
                  <a:schemeClr val="tx1"/>
                </a:solidFill>
              </a:rPr>
              <a:t>Sonatype</a:t>
            </a:r>
            <a:r>
              <a:rPr lang="en-US" sz="1350" dirty="0">
                <a:solidFill>
                  <a:schemeClr val="tx1"/>
                </a:solidFill>
              </a:rPr>
              <a:t>), Phabricator, </a:t>
            </a:r>
            <a:r>
              <a:rPr lang="en-US" sz="1350" dirty="0" err="1">
                <a:solidFill>
                  <a:schemeClr val="tx1"/>
                </a:solidFill>
              </a:rPr>
              <a:t>ProjectLocker</a:t>
            </a:r>
            <a:r>
              <a:rPr lang="en-US" sz="1350" dirty="0">
                <a:solidFill>
                  <a:schemeClr val="tx1"/>
                </a:solidFill>
              </a:rPr>
              <a:t>, Repository Hosting, Savannah, </a:t>
            </a:r>
            <a:r>
              <a:rPr lang="en-US" sz="1350" dirty="0" err="1">
                <a:solidFill>
                  <a:schemeClr val="tx1"/>
                </a:solidFill>
              </a:rPr>
              <a:t>SourceForge</a:t>
            </a:r>
            <a:r>
              <a:rPr lang="en-US" sz="1350" dirty="0">
                <a:solidFill>
                  <a:schemeClr val="tx1"/>
                </a:solidFill>
              </a:rPr>
              <a:t>, </a:t>
            </a:r>
            <a:r>
              <a:rPr lang="en-US" sz="1350" dirty="0" err="1">
                <a:solidFill>
                  <a:schemeClr val="tx1"/>
                </a:solidFill>
              </a:rPr>
              <a:t>SourceRepo</a:t>
            </a:r>
            <a:r>
              <a:rPr lang="en-US" sz="1350" dirty="0">
                <a:solidFill>
                  <a:schemeClr val="tx1"/>
                </a:solidFill>
              </a:rPr>
              <a:t>, Subversion, and </a:t>
            </a:r>
            <a:r>
              <a:rPr lang="en-US" sz="1350" dirty="0" err="1">
                <a:solidFill>
                  <a:schemeClr val="tx1"/>
                </a:solidFill>
              </a:rPr>
              <a:t>Unfuddle</a:t>
            </a:r>
            <a:endParaRPr lang="en-US" sz="1350" dirty="0">
              <a:solidFill>
                <a:schemeClr val="tx1"/>
              </a:solidFill>
            </a:endParaRPr>
          </a:p>
        </p:txBody>
      </p:sp>
      <p:sp>
        <p:nvSpPr>
          <p:cNvPr id="23" name="Rectangular Callout 22">
            <a:extLst>
              <a:ext uri="{FF2B5EF4-FFF2-40B4-BE49-F238E27FC236}">
                <a16:creationId xmlns:a16="http://schemas.microsoft.com/office/drawing/2014/main" id="{C9D24284-2A4E-A244-9ADA-36BE2F10F699}"/>
              </a:ext>
            </a:extLst>
          </p:cNvPr>
          <p:cNvSpPr/>
          <p:nvPr/>
        </p:nvSpPr>
        <p:spPr>
          <a:xfrm>
            <a:off x="7786578" y="4298068"/>
            <a:ext cx="4286152" cy="1344743"/>
          </a:xfrm>
          <a:prstGeom prst="wedgeRectCallout">
            <a:avLst>
              <a:gd name="adj1" fmla="val 9709"/>
              <a:gd name="adj2" fmla="val -151043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350" b="1" dirty="0">
                <a:solidFill>
                  <a:schemeClr val="tx1"/>
                </a:solidFill>
              </a:rPr>
              <a:t>Software Composition Analysis:</a:t>
            </a:r>
          </a:p>
          <a:p>
            <a:endParaRPr lang="en-US" sz="525" dirty="0">
              <a:solidFill>
                <a:schemeClr val="tx1"/>
              </a:solidFill>
            </a:endParaRPr>
          </a:p>
          <a:p>
            <a:r>
              <a:rPr lang="en-US" sz="1350" dirty="0">
                <a:solidFill>
                  <a:schemeClr val="tx1"/>
                </a:solidFill>
              </a:rPr>
              <a:t>Black Duck Software Composition Analysis (Synopsys), CAST Highlight (CAST Software), </a:t>
            </a:r>
            <a:r>
              <a:rPr lang="en-US" sz="1350" dirty="0" err="1">
                <a:solidFill>
                  <a:schemeClr val="tx1"/>
                </a:solidFill>
              </a:rPr>
              <a:t>Finate</a:t>
            </a:r>
            <a:r>
              <a:rPr lang="en-US" sz="1350" dirty="0">
                <a:solidFill>
                  <a:schemeClr val="tx1"/>
                </a:solidFill>
              </a:rPr>
              <a:t> State, </a:t>
            </a:r>
            <a:r>
              <a:rPr lang="en-US" sz="1350" dirty="0" err="1">
                <a:solidFill>
                  <a:schemeClr val="tx1"/>
                </a:solidFill>
              </a:rPr>
              <a:t>FlexNet</a:t>
            </a:r>
            <a:r>
              <a:rPr lang="en-US" sz="1350" dirty="0">
                <a:solidFill>
                  <a:schemeClr val="tx1"/>
                </a:solidFill>
              </a:rPr>
              <a:t> Code Insite (Flexera), Ion Channel, </a:t>
            </a:r>
            <a:r>
              <a:rPr lang="en-US" sz="1350" dirty="0" err="1">
                <a:solidFill>
                  <a:schemeClr val="tx1"/>
                </a:solidFill>
              </a:rPr>
              <a:t>Insignary</a:t>
            </a:r>
            <a:r>
              <a:rPr lang="en-US" sz="1350" dirty="0">
                <a:solidFill>
                  <a:schemeClr val="tx1"/>
                </a:solidFill>
              </a:rPr>
              <a:t>, </a:t>
            </a:r>
            <a:r>
              <a:rPr lang="en-US" sz="1350" dirty="0" err="1">
                <a:solidFill>
                  <a:schemeClr val="tx1"/>
                </a:solidFill>
              </a:rPr>
              <a:t>GrammaTech</a:t>
            </a:r>
            <a:r>
              <a:rPr lang="en-US" sz="1350" dirty="0">
                <a:solidFill>
                  <a:schemeClr val="tx1"/>
                </a:solidFill>
              </a:rPr>
              <a:t>,  </a:t>
            </a:r>
            <a:r>
              <a:rPr lang="en-US" sz="1350" dirty="0" err="1">
                <a:solidFill>
                  <a:schemeClr val="tx1"/>
                </a:solidFill>
              </a:rPr>
              <a:t>SourceClear</a:t>
            </a:r>
            <a:r>
              <a:rPr lang="en-US" sz="1350" dirty="0">
                <a:solidFill>
                  <a:schemeClr val="tx1"/>
                </a:solidFill>
              </a:rPr>
              <a:t>, </a:t>
            </a:r>
            <a:r>
              <a:rPr lang="en-US" sz="1350" dirty="0" err="1">
                <a:solidFill>
                  <a:schemeClr val="tx1"/>
                </a:solidFill>
              </a:rPr>
              <a:t>Sonatype</a:t>
            </a:r>
            <a:r>
              <a:rPr lang="en-US" sz="1350" dirty="0">
                <a:solidFill>
                  <a:schemeClr val="tx1"/>
                </a:solidFill>
              </a:rPr>
              <a:t>, </a:t>
            </a:r>
            <a:r>
              <a:rPr lang="en-US" sz="1350" dirty="0" err="1">
                <a:solidFill>
                  <a:schemeClr val="tx1"/>
                </a:solidFill>
              </a:rPr>
              <a:t>Snyk</a:t>
            </a:r>
            <a:r>
              <a:rPr lang="en-US" sz="1350" dirty="0">
                <a:solidFill>
                  <a:schemeClr val="tx1"/>
                </a:solidFill>
              </a:rPr>
              <a:t>, and </a:t>
            </a:r>
            <a:r>
              <a:rPr lang="en-US" sz="1350" dirty="0" err="1">
                <a:solidFill>
                  <a:schemeClr val="tx1"/>
                </a:solidFill>
              </a:rPr>
              <a:t>WhiteSource</a:t>
            </a:r>
            <a:endParaRPr lang="en-US" sz="1350" dirty="0">
              <a:solidFill>
                <a:schemeClr val="tx1"/>
              </a:solidFill>
            </a:endParaRPr>
          </a:p>
        </p:txBody>
      </p:sp>
      <p:sp>
        <p:nvSpPr>
          <p:cNvPr id="24" name="Rectangular Callout 23">
            <a:extLst>
              <a:ext uri="{FF2B5EF4-FFF2-40B4-BE49-F238E27FC236}">
                <a16:creationId xmlns:a16="http://schemas.microsoft.com/office/drawing/2014/main" id="{C04A3E98-E009-BE4C-B192-D307EE9CE3BA}"/>
              </a:ext>
            </a:extLst>
          </p:cNvPr>
          <p:cNvSpPr/>
          <p:nvPr/>
        </p:nvSpPr>
        <p:spPr>
          <a:xfrm>
            <a:off x="443865" y="3860724"/>
            <a:ext cx="7225755" cy="2562566"/>
          </a:xfrm>
          <a:prstGeom prst="wedgeRectCallout">
            <a:avLst>
              <a:gd name="adj1" fmla="val 48703"/>
              <a:gd name="adj2" fmla="val -7842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350" b="1" dirty="0">
                <a:solidFill>
                  <a:schemeClr val="tx1"/>
                </a:solidFill>
              </a:rPr>
              <a:t>Developer Desktops </a:t>
            </a:r>
            <a:r>
              <a:rPr lang="en-US" sz="1350" dirty="0">
                <a:solidFill>
                  <a:schemeClr val="tx1"/>
                </a:solidFill>
              </a:rPr>
              <a:t>(Embedded, Web, Cloud, Desktops/Servers)</a:t>
            </a:r>
          </a:p>
          <a:p>
            <a:endParaRPr lang="en-US" sz="450" dirty="0">
              <a:solidFill>
                <a:schemeClr val="tx1"/>
              </a:solidFill>
            </a:endParaRPr>
          </a:p>
          <a:p>
            <a:r>
              <a:rPr lang="en-US" sz="1350" dirty="0">
                <a:solidFill>
                  <a:schemeClr val="tx1"/>
                </a:solidFill>
              </a:rPr>
              <a:t>IDEs: Android Studio, </a:t>
            </a:r>
            <a:r>
              <a:rPr lang="en-US" sz="1350" dirty="0" err="1">
                <a:solidFill>
                  <a:schemeClr val="tx1"/>
                </a:solidFill>
              </a:rPr>
              <a:t>AppCode</a:t>
            </a:r>
            <a:r>
              <a:rPr lang="en-US" sz="1350" dirty="0">
                <a:solidFill>
                  <a:schemeClr val="tx1"/>
                </a:solidFill>
              </a:rPr>
              <a:t>, Atom, </a:t>
            </a:r>
            <a:r>
              <a:rPr lang="en-US" sz="1350" dirty="0" err="1">
                <a:solidFill>
                  <a:schemeClr val="tx1"/>
                </a:solidFill>
              </a:rPr>
              <a:t>BlueJ</a:t>
            </a:r>
            <a:r>
              <a:rPr lang="en-US" sz="1350" dirty="0">
                <a:solidFill>
                  <a:schemeClr val="tx1"/>
                </a:solidFill>
              </a:rPr>
              <a:t>, </a:t>
            </a:r>
            <a:r>
              <a:rPr lang="en-US" sz="1350" dirty="0" err="1">
                <a:solidFill>
                  <a:schemeClr val="tx1"/>
                </a:solidFill>
              </a:rPr>
              <a:t>CLion</a:t>
            </a:r>
            <a:r>
              <a:rPr lang="en-US" sz="1350" dirty="0">
                <a:solidFill>
                  <a:schemeClr val="tx1"/>
                </a:solidFill>
              </a:rPr>
              <a:t>, Cloud9 IDE, Code Blocks, </a:t>
            </a:r>
            <a:r>
              <a:rPr lang="en-US" sz="1350" dirty="0" err="1">
                <a:solidFill>
                  <a:schemeClr val="tx1"/>
                </a:solidFill>
              </a:rPr>
              <a:t>CodeCharge</a:t>
            </a:r>
            <a:r>
              <a:rPr lang="en-US" sz="1350" dirty="0">
                <a:solidFill>
                  <a:schemeClr val="tx1"/>
                </a:solidFill>
              </a:rPr>
              <a:t> Studio, </a:t>
            </a:r>
            <a:r>
              <a:rPr lang="en-US" sz="1350" dirty="0" err="1">
                <a:solidFill>
                  <a:schemeClr val="tx1"/>
                </a:solidFill>
              </a:rPr>
              <a:t>CodeLobster</a:t>
            </a:r>
            <a:r>
              <a:rPr lang="en-US" sz="1350" dirty="0">
                <a:solidFill>
                  <a:schemeClr val="tx1"/>
                </a:solidFill>
              </a:rPr>
              <a:t>, </a:t>
            </a:r>
            <a:r>
              <a:rPr lang="en-US" sz="1350" dirty="0" err="1">
                <a:solidFill>
                  <a:schemeClr val="tx1"/>
                </a:solidFill>
              </a:rPr>
              <a:t>CodePen</a:t>
            </a:r>
            <a:r>
              <a:rPr lang="en-US" sz="1350" dirty="0">
                <a:solidFill>
                  <a:schemeClr val="tx1"/>
                </a:solidFill>
              </a:rPr>
              <a:t>, </a:t>
            </a:r>
            <a:r>
              <a:rPr lang="en-US" sz="1350" dirty="0" err="1">
                <a:solidFill>
                  <a:schemeClr val="tx1"/>
                </a:solidFill>
              </a:rPr>
              <a:t>DataGrip</a:t>
            </a:r>
            <a:r>
              <a:rPr lang="en-US" sz="1350" dirty="0">
                <a:solidFill>
                  <a:schemeClr val="tx1"/>
                </a:solidFill>
              </a:rPr>
              <a:t>, Eclipse, </a:t>
            </a:r>
            <a:r>
              <a:rPr lang="en-US" sz="1350" dirty="0" err="1">
                <a:solidFill>
                  <a:schemeClr val="tx1"/>
                </a:solidFill>
              </a:rPr>
              <a:t>GoLand</a:t>
            </a:r>
            <a:r>
              <a:rPr lang="en-US" sz="1350" dirty="0">
                <a:solidFill>
                  <a:schemeClr val="tx1"/>
                </a:solidFill>
              </a:rPr>
              <a:t>, IDLE, IntelliJ IDEA, LINX, Microsoft Visual Studio, MPLAB, NetBeans, </a:t>
            </a:r>
            <a:r>
              <a:rPr lang="en-US" sz="1350" dirty="0" err="1">
                <a:solidFill>
                  <a:schemeClr val="tx1"/>
                </a:solidFill>
              </a:rPr>
              <a:t>PhpStorm</a:t>
            </a:r>
            <a:r>
              <a:rPr lang="en-US" sz="1350" dirty="0">
                <a:solidFill>
                  <a:schemeClr val="tx1"/>
                </a:solidFill>
              </a:rPr>
              <a:t>, </a:t>
            </a:r>
            <a:r>
              <a:rPr lang="en-US" sz="1350" dirty="0" err="1">
                <a:solidFill>
                  <a:schemeClr val="tx1"/>
                </a:solidFill>
              </a:rPr>
              <a:t>Pycharm</a:t>
            </a:r>
            <a:r>
              <a:rPr lang="en-US" sz="1350" dirty="0">
                <a:solidFill>
                  <a:schemeClr val="tx1"/>
                </a:solidFill>
              </a:rPr>
              <a:t>, Rider, </a:t>
            </a:r>
            <a:r>
              <a:rPr lang="en-US" sz="1350" dirty="0" err="1">
                <a:solidFill>
                  <a:schemeClr val="tx1"/>
                </a:solidFill>
              </a:rPr>
              <a:t>RubyMine</a:t>
            </a:r>
            <a:r>
              <a:rPr lang="en-US" sz="1350" dirty="0">
                <a:solidFill>
                  <a:schemeClr val="tx1"/>
                </a:solidFill>
              </a:rPr>
              <a:t>, </a:t>
            </a:r>
            <a:r>
              <a:rPr lang="en-US" sz="1350" dirty="0" err="1">
                <a:solidFill>
                  <a:schemeClr val="tx1"/>
                </a:solidFill>
              </a:rPr>
              <a:t>Spiralogics</a:t>
            </a:r>
            <a:r>
              <a:rPr lang="en-US" sz="1350" dirty="0">
                <a:solidFill>
                  <a:schemeClr val="tx1"/>
                </a:solidFill>
              </a:rPr>
              <a:t> Application Architecture, WebStorm, </a:t>
            </a:r>
            <a:r>
              <a:rPr lang="en-US" sz="1350" dirty="0" err="1">
                <a:solidFill>
                  <a:schemeClr val="tx1"/>
                </a:solidFill>
              </a:rPr>
              <a:t>Xcode</a:t>
            </a:r>
            <a:r>
              <a:rPr lang="en-US" sz="1350" dirty="0">
                <a:solidFill>
                  <a:schemeClr val="tx1"/>
                </a:solidFill>
              </a:rPr>
              <a:t>, and Zend Studio</a:t>
            </a:r>
          </a:p>
          <a:p>
            <a:endParaRPr lang="en-US" sz="750" dirty="0">
              <a:solidFill>
                <a:schemeClr val="tx1"/>
              </a:solidFill>
            </a:endParaRPr>
          </a:p>
          <a:p>
            <a:r>
              <a:rPr lang="en-US" sz="1350" dirty="0">
                <a:solidFill>
                  <a:schemeClr val="tx1"/>
                </a:solidFill>
              </a:rPr>
              <a:t>Frameworks: .NET, Angular, Ansible, Apache Spark, ASP.NET, Bootstrap, Chef, Cordova, CryEngine, Django, Drupal, Express, Flask, Flutter, Hadoop, HTML5 Builder, Laravel, Node.js, Pandas, Puppet, React Native, </a:t>
            </a:r>
            <a:r>
              <a:rPr lang="en-US" sz="1350" dirty="0" err="1">
                <a:solidFill>
                  <a:schemeClr val="tx1"/>
                </a:solidFill>
              </a:rPr>
              <a:t>React.js</a:t>
            </a:r>
            <a:r>
              <a:rPr lang="en-US" sz="1350" dirty="0">
                <a:solidFill>
                  <a:schemeClr val="tx1"/>
                </a:solidFill>
              </a:rPr>
              <a:t>, Ruby on Rails, Spring, TensorFlow, Torch/</a:t>
            </a:r>
            <a:r>
              <a:rPr lang="en-US" sz="1350" dirty="0" err="1">
                <a:solidFill>
                  <a:schemeClr val="tx1"/>
                </a:solidFill>
              </a:rPr>
              <a:t>PyTorch</a:t>
            </a:r>
            <a:r>
              <a:rPr lang="en-US" sz="1350" dirty="0">
                <a:solidFill>
                  <a:schemeClr val="tx1"/>
                </a:solidFill>
              </a:rPr>
              <a:t>, Unity D, Unreal Engine, Visual Online, </a:t>
            </a:r>
            <a:r>
              <a:rPr lang="en-US" sz="1350" dirty="0" err="1">
                <a:solidFill>
                  <a:schemeClr val="tx1"/>
                </a:solidFill>
              </a:rPr>
              <a:t>Vue.js</a:t>
            </a:r>
            <a:r>
              <a:rPr lang="en-US" sz="1350" dirty="0">
                <a:solidFill>
                  <a:schemeClr val="tx1"/>
                </a:solidFill>
              </a:rPr>
              <a:t>, and Xamarin</a:t>
            </a:r>
          </a:p>
          <a:p>
            <a:endParaRPr lang="en-US" sz="525" dirty="0">
              <a:solidFill>
                <a:schemeClr val="tx1"/>
              </a:solidFill>
            </a:endParaRPr>
          </a:p>
          <a:p>
            <a:r>
              <a:rPr lang="en-US" sz="1350" dirty="0">
                <a:solidFill>
                  <a:schemeClr val="tx1"/>
                </a:solidFill>
              </a:rPr>
              <a:t>Cloud Tools: Azure, AWS </a:t>
            </a:r>
            <a:r>
              <a:rPr lang="en-US" sz="1350" dirty="0" err="1">
                <a:solidFill>
                  <a:schemeClr val="tx1"/>
                </a:solidFill>
              </a:rPr>
              <a:t>CodeBuild</a:t>
            </a:r>
            <a:r>
              <a:rPr lang="en-US" sz="1350" dirty="0">
                <a:solidFill>
                  <a:schemeClr val="tx1"/>
                </a:solidFill>
              </a:rPr>
              <a:t>, Cloud Foundry, Google Cloud Build, </a:t>
            </a:r>
            <a:r>
              <a:rPr lang="en-US" sz="1350" dirty="0" err="1">
                <a:solidFill>
                  <a:schemeClr val="tx1"/>
                </a:solidFill>
              </a:rPr>
              <a:t>Kwatee</a:t>
            </a:r>
            <a:r>
              <a:rPr lang="en-US" sz="1350" dirty="0">
                <a:solidFill>
                  <a:schemeClr val="tx1"/>
                </a:solidFill>
              </a:rPr>
              <a:t>, Pivotal, and Red Hat </a:t>
            </a:r>
          </a:p>
        </p:txBody>
      </p:sp>
      <p:sp>
        <p:nvSpPr>
          <p:cNvPr id="26" name="Rectangular Callout 25">
            <a:extLst>
              <a:ext uri="{FF2B5EF4-FFF2-40B4-BE49-F238E27FC236}">
                <a16:creationId xmlns:a16="http://schemas.microsoft.com/office/drawing/2014/main" id="{45A745D0-1A7D-9548-A965-9DE0D39A13A9}"/>
              </a:ext>
            </a:extLst>
          </p:cNvPr>
          <p:cNvSpPr/>
          <p:nvPr/>
        </p:nvSpPr>
        <p:spPr>
          <a:xfrm>
            <a:off x="1627877" y="2360428"/>
            <a:ext cx="4744571" cy="1165887"/>
          </a:xfrm>
          <a:prstGeom prst="wedgeRectCallout">
            <a:avLst>
              <a:gd name="adj1" fmla="val 88980"/>
              <a:gd name="adj2" fmla="val -21184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350" b="1" dirty="0">
                <a:solidFill>
                  <a:schemeClr val="tx1"/>
                </a:solidFill>
              </a:rPr>
              <a:t>Build &amp; Build Choreography Capabilities</a:t>
            </a:r>
            <a:endParaRPr lang="en-US" sz="600" b="1" dirty="0">
              <a:solidFill>
                <a:schemeClr val="tx1"/>
              </a:solidFill>
            </a:endParaRPr>
          </a:p>
          <a:p>
            <a:r>
              <a:rPr lang="en-US" sz="1350" dirty="0">
                <a:solidFill>
                  <a:schemeClr val="tx1"/>
                </a:solidFill>
              </a:rPr>
              <a:t>Ansible, </a:t>
            </a:r>
            <a:r>
              <a:rPr lang="en-US" sz="1350" dirty="0" err="1">
                <a:solidFill>
                  <a:schemeClr val="tx1"/>
                </a:solidFill>
              </a:rPr>
              <a:t>Autorabit</a:t>
            </a:r>
            <a:r>
              <a:rPr lang="en-US" sz="1350" dirty="0">
                <a:solidFill>
                  <a:schemeClr val="tx1"/>
                </a:solidFill>
              </a:rPr>
              <a:t>, Bamboo, </a:t>
            </a:r>
            <a:r>
              <a:rPr lang="en-US" sz="1350" dirty="0" err="1">
                <a:solidFill>
                  <a:schemeClr val="tx1"/>
                </a:solidFill>
              </a:rPr>
              <a:t>Bitrise</a:t>
            </a:r>
            <a:r>
              <a:rPr lang="en-US" sz="1350" dirty="0">
                <a:solidFill>
                  <a:schemeClr val="tx1"/>
                </a:solidFill>
              </a:rPr>
              <a:t>, </a:t>
            </a:r>
            <a:r>
              <a:rPr lang="en-US" sz="1350" dirty="0" err="1">
                <a:solidFill>
                  <a:schemeClr val="tx1"/>
                </a:solidFill>
              </a:rPr>
              <a:t>Buildkite</a:t>
            </a:r>
            <a:r>
              <a:rPr lang="en-US" sz="1350" dirty="0">
                <a:solidFill>
                  <a:schemeClr val="tx1"/>
                </a:solidFill>
              </a:rPr>
              <a:t>, </a:t>
            </a:r>
            <a:r>
              <a:rPr lang="en-US" sz="1350" dirty="0" err="1">
                <a:solidFill>
                  <a:schemeClr val="tx1"/>
                </a:solidFill>
              </a:rPr>
              <a:t>Buildroot</a:t>
            </a:r>
            <a:r>
              <a:rPr lang="en-US" sz="1350" dirty="0">
                <a:solidFill>
                  <a:schemeClr val="tx1"/>
                </a:solidFill>
              </a:rPr>
              <a:t>, </a:t>
            </a:r>
            <a:r>
              <a:rPr lang="en-US" sz="1350" dirty="0" err="1">
                <a:solidFill>
                  <a:schemeClr val="tx1"/>
                </a:solidFill>
              </a:rPr>
              <a:t>CircleCI</a:t>
            </a:r>
            <a:r>
              <a:rPr lang="en-US" sz="1350" dirty="0">
                <a:solidFill>
                  <a:schemeClr val="tx1"/>
                </a:solidFill>
              </a:rPr>
              <a:t>, </a:t>
            </a:r>
            <a:r>
              <a:rPr lang="en-US" sz="1350" dirty="0" err="1">
                <a:solidFill>
                  <a:schemeClr val="tx1"/>
                </a:solidFill>
              </a:rPr>
              <a:t>CMake</a:t>
            </a:r>
            <a:r>
              <a:rPr lang="en-US" sz="1350" dirty="0">
                <a:solidFill>
                  <a:schemeClr val="tx1"/>
                </a:solidFill>
              </a:rPr>
              <a:t>, </a:t>
            </a:r>
            <a:r>
              <a:rPr lang="en-US" sz="1350" dirty="0" err="1">
                <a:solidFill>
                  <a:schemeClr val="tx1"/>
                </a:solidFill>
              </a:rPr>
              <a:t>CruiseControl</a:t>
            </a:r>
            <a:r>
              <a:rPr lang="en-US" sz="1350" dirty="0">
                <a:solidFill>
                  <a:schemeClr val="tx1"/>
                </a:solidFill>
              </a:rPr>
              <a:t>, Final builder, GCC, Gitlab CI, </a:t>
            </a:r>
            <a:r>
              <a:rPr lang="en-US" sz="1350" dirty="0" err="1">
                <a:solidFill>
                  <a:schemeClr val="tx1"/>
                </a:solidFill>
              </a:rPr>
              <a:t>GoCD</a:t>
            </a:r>
            <a:r>
              <a:rPr lang="en-US" sz="1350" dirty="0">
                <a:solidFill>
                  <a:schemeClr val="tx1"/>
                </a:solidFill>
              </a:rPr>
              <a:t>, Integrity, Jenkins, Strider CD, TeamCity, Terraform, Travis CI, </a:t>
            </a:r>
            <a:r>
              <a:rPr lang="en-US" sz="1350" dirty="0" err="1">
                <a:solidFill>
                  <a:schemeClr val="tx1"/>
                </a:solidFill>
              </a:rPr>
              <a:t>Urbancode</a:t>
            </a:r>
            <a:r>
              <a:rPr lang="en-US" sz="1350" dirty="0">
                <a:solidFill>
                  <a:schemeClr val="tx1"/>
                </a:solidFill>
              </a:rPr>
              <a:t>, and Vagrant</a:t>
            </a:r>
            <a:endParaRPr lang="en-US" sz="1350" b="1" dirty="0">
              <a:solidFill>
                <a:schemeClr val="tx1"/>
              </a:solidFill>
            </a:endParaRPr>
          </a:p>
        </p:txBody>
      </p:sp>
      <p:sp>
        <p:nvSpPr>
          <p:cNvPr id="8" name="Film">
            <a:extLst>
              <a:ext uri="{FF2B5EF4-FFF2-40B4-BE49-F238E27FC236}">
                <a16:creationId xmlns:a16="http://schemas.microsoft.com/office/drawing/2014/main" id="{0F2D087A-799C-2A43-BD78-98F873E118FD}"/>
              </a:ext>
            </a:extLst>
          </p:cNvPr>
          <p:cNvSpPr>
            <a:spLocks noEditPoints="1" noChangeArrowheads="1"/>
          </p:cNvSpPr>
          <p:nvPr/>
        </p:nvSpPr>
        <p:spPr bwMode="auto">
          <a:xfrm>
            <a:off x="-4730" y="6478804"/>
            <a:ext cx="219075" cy="304800"/>
          </a:xfrm>
          <a:custGeom>
            <a:avLst/>
            <a:gdLst>
              <a:gd name="T0" fmla="*/ 0 w 21600"/>
              <a:gd name="T1" fmla="*/ 0 h 21600"/>
              <a:gd name="T2" fmla="*/ 10800 w 21600"/>
              <a:gd name="T3" fmla="*/ 0 h 21600"/>
              <a:gd name="T4" fmla="*/ 21600 w 21600"/>
              <a:gd name="T5" fmla="*/ 0 h 21600"/>
              <a:gd name="T6" fmla="*/ 21600 w 21600"/>
              <a:gd name="T7" fmla="*/ 10800 h 21600"/>
              <a:gd name="T8" fmla="*/ 21600 w 21600"/>
              <a:gd name="T9" fmla="*/ 21600 h 21600"/>
              <a:gd name="T10" fmla="*/ 10800 w 21600"/>
              <a:gd name="T11" fmla="*/ 21600 h 21600"/>
              <a:gd name="T12" fmla="*/ 0 w 21600"/>
              <a:gd name="T13" fmla="*/ 21600 h 21600"/>
              <a:gd name="T14" fmla="*/ 0 w 21600"/>
              <a:gd name="T15" fmla="*/ 10800 h 21600"/>
              <a:gd name="T16" fmla="*/ 4960 w 21600"/>
              <a:gd name="T17" fmla="*/ 8129 h 21600"/>
              <a:gd name="T18" fmla="*/ 17079 w 21600"/>
              <a:gd name="T19" fmla="*/ 1342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 extrusionOk="0">
                <a:moveTo>
                  <a:pt x="21600" y="0"/>
                </a:move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close/>
              </a:path>
              <a:path w="21600" h="21600" extrusionOk="0">
                <a:moveTo>
                  <a:pt x="3014" y="21600"/>
                </a:moveTo>
                <a:lnTo>
                  <a:pt x="3014" y="0"/>
                </a:lnTo>
                <a:lnTo>
                  <a:pt x="0" y="0"/>
                </a:lnTo>
                <a:lnTo>
                  <a:pt x="0" y="21600"/>
                </a:lnTo>
                <a:lnTo>
                  <a:pt x="3014" y="21600"/>
                </a:lnTo>
                <a:close/>
              </a:path>
              <a:path w="21600" h="21600" extrusionOk="0">
                <a:moveTo>
                  <a:pt x="21600" y="21600"/>
                </a:moveTo>
                <a:lnTo>
                  <a:pt x="21600" y="0"/>
                </a:lnTo>
                <a:lnTo>
                  <a:pt x="18586" y="0"/>
                </a:lnTo>
                <a:lnTo>
                  <a:pt x="18586" y="21600"/>
                </a:lnTo>
                <a:lnTo>
                  <a:pt x="21600" y="21600"/>
                </a:lnTo>
                <a:close/>
              </a:path>
              <a:path w="21600" h="21600" extrusionOk="0">
                <a:moveTo>
                  <a:pt x="6028" y="6574"/>
                </a:moveTo>
                <a:lnTo>
                  <a:pt x="15572" y="6574"/>
                </a:lnTo>
                <a:lnTo>
                  <a:pt x="16074" y="6574"/>
                </a:lnTo>
                <a:lnTo>
                  <a:pt x="16326" y="6457"/>
                </a:lnTo>
                <a:lnTo>
                  <a:pt x="16577" y="6339"/>
                </a:lnTo>
                <a:lnTo>
                  <a:pt x="16828" y="6222"/>
                </a:lnTo>
                <a:lnTo>
                  <a:pt x="17079" y="6222"/>
                </a:lnTo>
                <a:lnTo>
                  <a:pt x="17330" y="5987"/>
                </a:lnTo>
                <a:lnTo>
                  <a:pt x="17330" y="5870"/>
                </a:lnTo>
                <a:lnTo>
                  <a:pt x="17581" y="5635"/>
                </a:lnTo>
                <a:lnTo>
                  <a:pt x="17581" y="1526"/>
                </a:lnTo>
                <a:lnTo>
                  <a:pt x="17330" y="1291"/>
                </a:lnTo>
                <a:lnTo>
                  <a:pt x="17330" y="1174"/>
                </a:lnTo>
                <a:lnTo>
                  <a:pt x="17079" y="1057"/>
                </a:lnTo>
                <a:lnTo>
                  <a:pt x="16828" y="939"/>
                </a:lnTo>
                <a:lnTo>
                  <a:pt x="16577" y="822"/>
                </a:lnTo>
                <a:lnTo>
                  <a:pt x="16326" y="704"/>
                </a:lnTo>
                <a:lnTo>
                  <a:pt x="16074" y="704"/>
                </a:lnTo>
                <a:lnTo>
                  <a:pt x="15572" y="587"/>
                </a:lnTo>
                <a:lnTo>
                  <a:pt x="6028" y="587"/>
                </a:lnTo>
                <a:lnTo>
                  <a:pt x="5526" y="704"/>
                </a:lnTo>
                <a:lnTo>
                  <a:pt x="5274" y="704"/>
                </a:lnTo>
                <a:lnTo>
                  <a:pt x="5023" y="822"/>
                </a:lnTo>
                <a:lnTo>
                  <a:pt x="4772" y="939"/>
                </a:lnTo>
                <a:lnTo>
                  <a:pt x="4521" y="1057"/>
                </a:lnTo>
                <a:lnTo>
                  <a:pt x="4270" y="1174"/>
                </a:lnTo>
                <a:lnTo>
                  <a:pt x="4270" y="1291"/>
                </a:lnTo>
                <a:lnTo>
                  <a:pt x="4019" y="1526"/>
                </a:lnTo>
                <a:lnTo>
                  <a:pt x="4019" y="5635"/>
                </a:lnTo>
                <a:lnTo>
                  <a:pt x="4270" y="5870"/>
                </a:lnTo>
                <a:lnTo>
                  <a:pt x="4270" y="5987"/>
                </a:lnTo>
                <a:lnTo>
                  <a:pt x="4521" y="6222"/>
                </a:lnTo>
                <a:lnTo>
                  <a:pt x="4772" y="6222"/>
                </a:lnTo>
                <a:lnTo>
                  <a:pt x="5023" y="6339"/>
                </a:lnTo>
                <a:lnTo>
                  <a:pt x="5274" y="6457"/>
                </a:lnTo>
                <a:lnTo>
                  <a:pt x="5526" y="6574"/>
                </a:lnTo>
                <a:lnTo>
                  <a:pt x="6028" y="6574"/>
                </a:lnTo>
                <a:close/>
              </a:path>
              <a:path w="21600" h="21600" extrusionOk="0">
                <a:moveTo>
                  <a:pt x="6028" y="13617"/>
                </a:moveTo>
                <a:lnTo>
                  <a:pt x="15572" y="13617"/>
                </a:lnTo>
                <a:lnTo>
                  <a:pt x="16074" y="13617"/>
                </a:lnTo>
                <a:lnTo>
                  <a:pt x="16326" y="13617"/>
                </a:lnTo>
                <a:lnTo>
                  <a:pt x="16577" y="13500"/>
                </a:lnTo>
                <a:lnTo>
                  <a:pt x="16828" y="13383"/>
                </a:lnTo>
                <a:lnTo>
                  <a:pt x="17079" y="13265"/>
                </a:lnTo>
                <a:lnTo>
                  <a:pt x="17330" y="13148"/>
                </a:lnTo>
                <a:lnTo>
                  <a:pt x="17330" y="12913"/>
                </a:lnTo>
                <a:lnTo>
                  <a:pt x="17581" y="12796"/>
                </a:lnTo>
                <a:lnTo>
                  <a:pt x="17581" y="8687"/>
                </a:lnTo>
                <a:lnTo>
                  <a:pt x="17330" y="8452"/>
                </a:lnTo>
                <a:lnTo>
                  <a:pt x="17330" y="8335"/>
                </a:lnTo>
                <a:lnTo>
                  <a:pt x="17079" y="8217"/>
                </a:lnTo>
                <a:lnTo>
                  <a:pt x="16828" y="7983"/>
                </a:lnTo>
                <a:lnTo>
                  <a:pt x="16577" y="7983"/>
                </a:lnTo>
                <a:lnTo>
                  <a:pt x="16326" y="7865"/>
                </a:lnTo>
                <a:lnTo>
                  <a:pt x="16074" y="7865"/>
                </a:lnTo>
                <a:lnTo>
                  <a:pt x="15572" y="7748"/>
                </a:lnTo>
                <a:lnTo>
                  <a:pt x="6028" y="7748"/>
                </a:lnTo>
                <a:lnTo>
                  <a:pt x="5526" y="7865"/>
                </a:lnTo>
                <a:lnTo>
                  <a:pt x="5274" y="7865"/>
                </a:lnTo>
                <a:lnTo>
                  <a:pt x="5023" y="7983"/>
                </a:lnTo>
                <a:lnTo>
                  <a:pt x="4772" y="7983"/>
                </a:lnTo>
                <a:lnTo>
                  <a:pt x="4521" y="8217"/>
                </a:lnTo>
                <a:lnTo>
                  <a:pt x="4270" y="8335"/>
                </a:lnTo>
                <a:lnTo>
                  <a:pt x="4270" y="8452"/>
                </a:lnTo>
                <a:lnTo>
                  <a:pt x="4019" y="8687"/>
                </a:lnTo>
                <a:lnTo>
                  <a:pt x="4019" y="12796"/>
                </a:lnTo>
                <a:lnTo>
                  <a:pt x="4270" y="12913"/>
                </a:lnTo>
                <a:lnTo>
                  <a:pt x="4270" y="13148"/>
                </a:lnTo>
                <a:lnTo>
                  <a:pt x="4521" y="13265"/>
                </a:lnTo>
                <a:lnTo>
                  <a:pt x="4772" y="13383"/>
                </a:lnTo>
                <a:lnTo>
                  <a:pt x="5023" y="13500"/>
                </a:lnTo>
                <a:lnTo>
                  <a:pt x="5274" y="13617"/>
                </a:lnTo>
                <a:lnTo>
                  <a:pt x="5526" y="13617"/>
                </a:lnTo>
                <a:lnTo>
                  <a:pt x="6028" y="13617"/>
                </a:lnTo>
                <a:close/>
              </a:path>
              <a:path w="21600" h="21600" extrusionOk="0">
                <a:moveTo>
                  <a:pt x="6028" y="20778"/>
                </a:moveTo>
                <a:lnTo>
                  <a:pt x="15572" y="20778"/>
                </a:lnTo>
                <a:lnTo>
                  <a:pt x="16074" y="20778"/>
                </a:lnTo>
                <a:lnTo>
                  <a:pt x="16326" y="20661"/>
                </a:lnTo>
                <a:lnTo>
                  <a:pt x="16577" y="20661"/>
                </a:lnTo>
                <a:lnTo>
                  <a:pt x="16828" y="20543"/>
                </a:lnTo>
                <a:lnTo>
                  <a:pt x="17079" y="20426"/>
                </a:lnTo>
                <a:lnTo>
                  <a:pt x="17330" y="20309"/>
                </a:lnTo>
                <a:lnTo>
                  <a:pt x="17330" y="20074"/>
                </a:lnTo>
                <a:lnTo>
                  <a:pt x="17581" y="19957"/>
                </a:lnTo>
                <a:lnTo>
                  <a:pt x="17581" y="15730"/>
                </a:lnTo>
                <a:lnTo>
                  <a:pt x="17330" y="15613"/>
                </a:lnTo>
                <a:lnTo>
                  <a:pt x="17330" y="15378"/>
                </a:lnTo>
                <a:lnTo>
                  <a:pt x="17079" y="15378"/>
                </a:lnTo>
                <a:lnTo>
                  <a:pt x="16828" y="15143"/>
                </a:lnTo>
                <a:lnTo>
                  <a:pt x="16577" y="15026"/>
                </a:lnTo>
                <a:lnTo>
                  <a:pt x="16326" y="15026"/>
                </a:lnTo>
                <a:lnTo>
                  <a:pt x="16074" y="15026"/>
                </a:lnTo>
                <a:lnTo>
                  <a:pt x="15572" y="14909"/>
                </a:lnTo>
                <a:lnTo>
                  <a:pt x="6028" y="14909"/>
                </a:lnTo>
                <a:lnTo>
                  <a:pt x="5526" y="15026"/>
                </a:lnTo>
                <a:lnTo>
                  <a:pt x="5274" y="15026"/>
                </a:lnTo>
                <a:lnTo>
                  <a:pt x="5023" y="15026"/>
                </a:lnTo>
                <a:lnTo>
                  <a:pt x="4772" y="15143"/>
                </a:lnTo>
                <a:lnTo>
                  <a:pt x="4521" y="15378"/>
                </a:lnTo>
                <a:lnTo>
                  <a:pt x="4270" y="15378"/>
                </a:lnTo>
                <a:lnTo>
                  <a:pt x="4270" y="15613"/>
                </a:lnTo>
                <a:lnTo>
                  <a:pt x="4019" y="15730"/>
                </a:lnTo>
                <a:lnTo>
                  <a:pt x="4019" y="19957"/>
                </a:lnTo>
                <a:lnTo>
                  <a:pt x="4270" y="20074"/>
                </a:lnTo>
                <a:lnTo>
                  <a:pt x="4270" y="20309"/>
                </a:lnTo>
                <a:lnTo>
                  <a:pt x="4521" y="20426"/>
                </a:lnTo>
                <a:lnTo>
                  <a:pt x="4772" y="20543"/>
                </a:lnTo>
                <a:lnTo>
                  <a:pt x="5023" y="20661"/>
                </a:lnTo>
                <a:lnTo>
                  <a:pt x="5274" y="20661"/>
                </a:lnTo>
                <a:lnTo>
                  <a:pt x="5526" y="20778"/>
                </a:lnTo>
                <a:lnTo>
                  <a:pt x="6028" y="20778"/>
                </a:lnTo>
                <a:close/>
              </a:path>
              <a:path w="21600" h="21600" extrusionOk="0">
                <a:moveTo>
                  <a:pt x="753" y="1291"/>
                </a:moveTo>
                <a:lnTo>
                  <a:pt x="2260" y="1291"/>
                </a:lnTo>
                <a:lnTo>
                  <a:pt x="2260" y="235"/>
                </a:lnTo>
                <a:lnTo>
                  <a:pt x="753" y="235"/>
                </a:lnTo>
                <a:lnTo>
                  <a:pt x="753" y="1291"/>
                </a:lnTo>
                <a:close/>
              </a:path>
              <a:path w="21600" h="21600" extrusionOk="0">
                <a:moveTo>
                  <a:pt x="753" y="2700"/>
                </a:moveTo>
                <a:lnTo>
                  <a:pt x="2260" y="2700"/>
                </a:lnTo>
                <a:lnTo>
                  <a:pt x="2260" y="1643"/>
                </a:lnTo>
                <a:lnTo>
                  <a:pt x="753" y="1643"/>
                </a:lnTo>
                <a:lnTo>
                  <a:pt x="753" y="2700"/>
                </a:lnTo>
                <a:close/>
              </a:path>
              <a:path w="21600" h="21600" extrusionOk="0">
                <a:moveTo>
                  <a:pt x="753" y="4109"/>
                </a:moveTo>
                <a:lnTo>
                  <a:pt x="2260" y="4109"/>
                </a:lnTo>
                <a:lnTo>
                  <a:pt x="2260" y="3052"/>
                </a:lnTo>
                <a:lnTo>
                  <a:pt x="753" y="3052"/>
                </a:lnTo>
                <a:lnTo>
                  <a:pt x="753" y="4109"/>
                </a:lnTo>
                <a:close/>
              </a:path>
              <a:path w="21600" h="21600" extrusionOk="0">
                <a:moveTo>
                  <a:pt x="753" y="5517"/>
                </a:moveTo>
                <a:lnTo>
                  <a:pt x="2260" y="5517"/>
                </a:lnTo>
                <a:lnTo>
                  <a:pt x="2260" y="4461"/>
                </a:lnTo>
                <a:lnTo>
                  <a:pt x="753" y="4461"/>
                </a:lnTo>
                <a:lnTo>
                  <a:pt x="753" y="5517"/>
                </a:lnTo>
                <a:close/>
              </a:path>
              <a:path w="21600" h="21600" extrusionOk="0">
                <a:moveTo>
                  <a:pt x="753" y="6926"/>
                </a:moveTo>
                <a:lnTo>
                  <a:pt x="2260" y="6926"/>
                </a:lnTo>
                <a:lnTo>
                  <a:pt x="2260" y="5870"/>
                </a:lnTo>
                <a:lnTo>
                  <a:pt x="753" y="5870"/>
                </a:lnTo>
                <a:lnTo>
                  <a:pt x="753" y="6926"/>
                </a:lnTo>
                <a:close/>
              </a:path>
              <a:path w="21600" h="21600" extrusionOk="0">
                <a:moveTo>
                  <a:pt x="753" y="8335"/>
                </a:moveTo>
                <a:lnTo>
                  <a:pt x="2260" y="8335"/>
                </a:lnTo>
                <a:lnTo>
                  <a:pt x="2260" y="7278"/>
                </a:lnTo>
                <a:lnTo>
                  <a:pt x="753" y="7278"/>
                </a:lnTo>
                <a:lnTo>
                  <a:pt x="753" y="8335"/>
                </a:lnTo>
                <a:close/>
              </a:path>
              <a:path w="21600" h="21600" extrusionOk="0">
                <a:moveTo>
                  <a:pt x="753" y="9743"/>
                </a:moveTo>
                <a:lnTo>
                  <a:pt x="2260" y="9743"/>
                </a:lnTo>
                <a:lnTo>
                  <a:pt x="2260" y="8687"/>
                </a:lnTo>
                <a:lnTo>
                  <a:pt x="753" y="8687"/>
                </a:lnTo>
                <a:lnTo>
                  <a:pt x="753" y="9743"/>
                </a:lnTo>
                <a:close/>
              </a:path>
              <a:path w="21600" h="21600" extrusionOk="0">
                <a:moveTo>
                  <a:pt x="753" y="11152"/>
                </a:moveTo>
                <a:lnTo>
                  <a:pt x="2260" y="11152"/>
                </a:lnTo>
                <a:lnTo>
                  <a:pt x="2260" y="10096"/>
                </a:lnTo>
                <a:lnTo>
                  <a:pt x="753" y="10096"/>
                </a:lnTo>
                <a:lnTo>
                  <a:pt x="753" y="11152"/>
                </a:lnTo>
                <a:close/>
              </a:path>
              <a:path w="21600" h="21600" extrusionOk="0">
                <a:moveTo>
                  <a:pt x="753" y="12561"/>
                </a:moveTo>
                <a:lnTo>
                  <a:pt x="2260" y="12561"/>
                </a:lnTo>
                <a:lnTo>
                  <a:pt x="2260" y="11504"/>
                </a:lnTo>
                <a:lnTo>
                  <a:pt x="753" y="11504"/>
                </a:lnTo>
                <a:lnTo>
                  <a:pt x="753" y="12561"/>
                </a:lnTo>
                <a:close/>
              </a:path>
              <a:path w="21600" h="21600" extrusionOk="0">
                <a:moveTo>
                  <a:pt x="753" y="13970"/>
                </a:moveTo>
                <a:lnTo>
                  <a:pt x="2260" y="13970"/>
                </a:lnTo>
                <a:lnTo>
                  <a:pt x="2260" y="12913"/>
                </a:lnTo>
                <a:lnTo>
                  <a:pt x="753" y="12913"/>
                </a:lnTo>
                <a:lnTo>
                  <a:pt x="753" y="13970"/>
                </a:lnTo>
                <a:close/>
              </a:path>
              <a:path w="21600" h="21600" extrusionOk="0">
                <a:moveTo>
                  <a:pt x="753" y="15378"/>
                </a:moveTo>
                <a:lnTo>
                  <a:pt x="2260" y="15378"/>
                </a:lnTo>
                <a:lnTo>
                  <a:pt x="2260" y="14322"/>
                </a:lnTo>
                <a:lnTo>
                  <a:pt x="753" y="14322"/>
                </a:lnTo>
                <a:lnTo>
                  <a:pt x="753" y="15378"/>
                </a:lnTo>
                <a:close/>
              </a:path>
              <a:path w="21600" h="21600" extrusionOk="0">
                <a:moveTo>
                  <a:pt x="753" y="16787"/>
                </a:moveTo>
                <a:lnTo>
                  <a:pt x="2260" y="16787"/>
                </a:lnTo>
                <a:lnTo>
                  <a:pt x="2260" y="15730"/>
                </a:lnTo>
                <a:lnTo>
                  <a:pt x="753" y="15730"/>
                </a:lnTo>
                <a:lnTo>
                  <a:pt x="753" y="16787"/>
                </a:lnTo>
                <a:close/>
              </a:path>
              <a:path w="21600" h="21600" extrusionOk="0">
                <a:moveTo>
                  <a:pt x="753" y="18196"/>
                </a:moveTo>
                <a:lnTo>
                  <a:pt x="2260" y="18196"/>
                </a:lnTo>
                <a:lnTo>
                  <a:pt x="2260" y="17139"/>
                </a:lnTo>
                <a:lnTo>
                  <a:pt x="753" y="17139"/>
                </a:lnTo>
                <a:lnTo>
                  <a:pt x="753" y="18196"/>
                </a:lnTo>
                <a:close/>
              </a:path>
              <a:path w="21600" h="21600" extrusionOk="0">
                <a:moveTo>
                  <a:pt x="753" y="19604"/>
                </a:moveTo>
                <a:lnTo>
                  <a:pt x="2260" y="19604"/>
                </a:lnTo>
                <a:lnTo>
                  <a:pt x="2260" y="18548"/>
                </a:lnTo>
                <a:lnTo>
                  <a:pt x="753" y="18548"/>
                </a:lnTo>
                <a:lnTo>
                  <a:pt x="753" y="19604"/>
                </a:lnTo>
                <a:close/>
              </a:path>
              <a:path w="21600" h="21600" extrusionOk="0">
                <a:moveTo>
                  <a:pt x="753" y="21013"/>
                </a:moveTo>
                <a:lnTo>
                  <a:pt x="2260" y="21013"/>
                </a:lnTo>
                <a:lnTo>
                  <a:pt x="2260" y="19957"/>
                </a:lnTo>
                <a:lnTo>
                  <a:pt x="753" y="19957"/>
                </a:lnTo>
                <a:lnTo>
                  <a:pt x="753" y="21013"/>
                </a:lnTo>
                <a:close/>
              </a:path>
              <a:path w="21600" h="21600" extrusionOk="0">
                <a:moveTo>
                  <a:pt x="19340" y="1409"/>
                </a:moveTo>
                <a:lnTo>
                  <a:pt x="20595" y="1409"/>
                </a:lnTo>
                <a:lnTo>
                  <a:pt x="20595" y="352"/>
                </a:lnTo>
                <a:lnTo>
                  <a:pt x="19340" y="352"/>
                </a:lnTo>
                <a:lnTo>
                  <a:pt x="19340" y="1409"/>
                </a:lnTo>
                <a:close/>
              </a:path>
              <a:path w="21600" h="21600" extrusionOk="0">
                <a:moveTo>
                  <a:pt x="19340" y="2700"/>
                </a:moveTo>
                <a:lnTo>
                  <a:pt x="20595" y="2700"/>
                </a:lnTo>
                <a:lnTo>
                  <a:pt x="20595" y="1643"/>
                </a:lnTo>
                <a:lnTo>
                  <a:pt x="19340" y="1643"/>
                </a:lnTo>
                <a:lnTo>
                  <a:pt x="19340" y="2700"/>
                </a:lnTo>
                <a:close/>
              </a:path>
              <a:path w="21600" h="21600" extrusionOk="0">
                <a:moveTo>
                  <a:pt x="19340" y="4109"/>
                </a:moveTo>
                <a:lnTo>
                  <a:pt x="20595" y="4109"/>
                </a:lnTo>
                <a:lnTo>
                  <a:pt x="20595" y="3052"/>
                </a:lnTo>
                <a:lnTo>
                  <a:pt x="19340" y="3052"/>
                </a:lnTo>
                <a:lnTo>
                  <a:pt x="19340" y="4109"/>
                </a:lnTo>
                <a:close/>
              </a:path>
              <a:path w="21600" h="21600" extrusionOk="0">
                <a:moveTo>
                  <a:pt x="19340" y="5517"/>
                </a:moveTo>
                <a:lnTo>
                  <a:pt x="20595" y="5517"/>
                </a:lnTo>
                <a:lnTo>
                  <a:pt x="20595" y="4461"/>
                </a:lnTo>
                <a:lnTo>
                  <a:pt x="19340" y="4461"/>
                </a:lnTo>
                <a:lnTo>
                  <a:pt x="19340" y="5517"/>
                </a:lnTo>
                <a:close/>
              </a:path>
              <a:path w="21600" h="21600" extrusionOk="0">
                <a:moveTo>
                  <a:pt x="19340" y="6926"/>
                </a:moveTo>
                <a:lnTo>
                  <a:pt x="20595" y="6926"/>
                </a:lnTo>
                <a:lnTo>
                  <a:pt x="20595" y="5870"/>
                </a:lnTo>
                <a:lnTo>
                  <a:pt x="19340" y="5870"/>
                </a:lnTo>
                <a:lnTo>
                  <a:pt x="19340" y="6926"/>
                </a:lnTo>
                <a:close/>
              </a:path>
              <a:path w="21600" h="21600" extrusionOk="0">
                <a:moveTo>
                  <a:pt x="19340" y="8335"/>
                </a:moveTo>
                <a:lnTo>
                  <a:pt x="20595" y="8335"/>
                </a:lnTo>
                <a:lnTo>
                  <a:pt x="20595" y="7278"/>
                </a:lnTo>
                <a:lnTo>
                  <a:pt x="19340" y="7278"/>
                </a:lnTo>
                <a:lnTo>
                  <a:pt x="19340" y="8335"/>
                </a:lnTo>
                <a:close/>
              </a:path>
              <a:path w="21600" h="21600" extrusionOk="0">
                <a:moveTo>
                  <a:pt x="19340" y="9743"/>
                </a:moveTo>
                <a:lnTo>
                  <a:pt x="20595" y="9743"/>
                </a:lnTo>
                <a:lnTo>
                  <a:pt x="20595" y="8687"/>
                </a:lnTo>
                <a:lnTo>
                  <a:pt x="19340" y="8687"/>
                </a:lnTo>
                <a:lnTo>
                  <a:pt x="19340" y="9743"/>
                </a:lnTo>
                <a:close/>
              </a:path>
              <a:path w="21600" h="21600" extrusionOk="0">
                <a:moveTo>
                  <a:pt x="19340" y="11152"/>
                </a:moveTo>
                <a:lnTo>
                  <a:pt x="20595" y="11152"/>
                </a:lnTo>
                <a:lnTo>
                  <a:pt x="20595" y="10096"/>
                </a:lnTo>
                <a:lnTo>
                  <a:pt x="19340" y="10096"/>
                </a:lnTo>
                <a:lnTo>
                  <a:pt x="19340" y="11152"/>
                </a:lnTo>
                <a:close/>
              </a:path>
              <a:path w="21600" h="21600" extrusionOk="0">
                <a:moveTo>
                  <a:pt x="19340" y="12561"/>
                </a:moveTo>
                <a:lnTo>
                  <a:pt x="20595" y="12561"/>
                </a:lnTo>
                <a:lnTo>
                  <a:pt x="20595" y="11504"/>
                </a:lnTo>
                <a:lnTo>
                  <a:pt x="19340" y="11504"/>
                </a:lnTo>
                <a:lnTo>
                  <a:pt x="19340" y="12561"/>
                </a:lnTo>
                <a:close/>
              </a:path>
              <a:path w="21600" h="21600" extrusionOk="0">
                <a:moveTo>
                  <a:pt x="19340" y="13970"/>
                </a:moveTo>
                <a:lnTo>
                  <a:pt x="20595" y="13970"/>
                </a:lnTo>
                <a:lnTo>
                  <a:pt x="20595" y="12913"/>
                </a:lnTo>
                <a:lnTo>
                  <a:pt x="19340" y="12913"/>
                </a:lnTo>
                <a:lnTo>
                  <a:pt x="19340" y="13970"/>
                </a:lnTo>
                <a:close/>
              </a:path>
              <a:path w="21600" h="21600" extrusionOk="0">
                <a:moveTo>
                  <a:pt x="19340" y="15378"/>
                </a:moveTo>
                <a:lnTo>
                  <a:pt x="20595" y="15378"/>
                </a:lnTo>
                <a:lnTo>
                  <a:pt x="20595" y="14322"/>
                </a:lnTo>
                <a:lnTo>
                  <a:pt x="19340" y="14322"/>
                </a:lnTo>
                <a:lnTo>
                  <a:pt x="19340" y="15378"/>
                </a:lnTo>
                <a:close/>
              </a:path>
              <a:path w="21600" h="21600" extrusionOk="0">
                <a:moveTo>
                  <a:pt x="19340" y="16787"/>
                </a:moveTo>
                <a:lnTo>
                  <a:pt x="20595" y="16787"/>
                </a:lnTo>
                <a:lnTo>
                  <a:pt x="20595" y="15730"/>
                </a:lnTo>
                <a:lnTo>
                  <a:pt x="19340" y="15730"/>
                </a:lnTo>
                <a:lnTo>
                  <a:pt x="19340" y="16787"/>
                </a:lnTo>
                <a:close/>
              </a:path>
              <a:path w="21600" h="21600" extrusionOk="0">
                <a:moveTo>
                  <a:pt x="19340" y="18196"/>
                </a:moveTo>
                <a:lnTo>
                  <a:pt x="20595" y="18196"/>
                </a:lnTo>
                <a:lnTo>
                  <a:pt x="20595" y="17139"/>
                </a:lnTo>
                <a:lnTo>
                  <a:pt x="19340" y="17139"/>
                </a:lnTo>
                <a:lnTo>
                  <a:pt x="19340" y="18196"/>
                </a:lnTo>
                <a:close/>
              </a:path>
              <a:path w="21600" h="21600" extrusionOk="0">
                <a:moveTo>
                  <a:pt x="19340" y="19604"/>
                </a:moveTo>
                <a:lnTo>
                  <a:pt x="20595" y="19604"/>
                </a:lnTo>
                <a:lnTo>
                  <a:pt x="20595" y="18548"/>
                </a:lnTo>
                <a:lnTo>
                  <a:pt x="19340" y="18548"/>
                </a:lnTo>
                <a:lnTo>
                  <a:pt x="19340" y="19604"/>
                </a:lnTo>
                <a:close/>
              </a:path>
              <a:path w="21600" h="21600" extrusionOk="0">
                <a:moveTo>
                  <a:pt x="19340" y="21013"/>
                </a:moveTo>
                <a:lnTo>
                  <a:pt x="20595" y="21013"/>
                </a:lnTo>
                <a:lnTo>
                  <a:pt x="20595" y="19957"/>
                </a:lnTo>
                <a:lnTo>
                  <a:pt x="19340" y="19957"/>
                </a:lnTo>
                <a:lnTo>
                  <a:pt x="19340" y="21013"/>
                </a:lnTo>
                <a:close/>
              </a:path>
            </a:pathLst>
          </a:custGeom>
          <a:solidFill>
            <a:srgbClr val="FFFFCC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9962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23" grpId="0" animBg="1"/>
      <p:bldP spid="23" grpId="1" animBg="1"/>
      <p:bldP spid="24" grpId="0" animBg="1"/>
      <p:bldP spid="24" grpId="1" animBg="1"/>
      <p:bldP spid="26" grpId="0" animBg="1"/>
      <p:bldP spid="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: Rounded Corners 14">
            <a:extLst>
              <a:ext uri="{FF2B5EF4-FFF2-40B4-BE49-F238E27FC236}">
                <a16:creationId xmlns:a16="http://schemas.microsoft.com/office/drawing/2014/main" id="{D9DB46F1-59B5-A548-86F7-BF4641052C96}"/>
              </a:ext>
            </a:extLst>
          </p:cNvPr>
          <p:cNvSpPr/>
          <p:nvPr/>
        </p:nvSpPr>
        <p:spPr>
          <a:xfrm>
            <a:off x="6137615" y="2168779"/>
            <a:ext cx="3755724" cy="59629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4572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70000"/>
              </a:lnSpc>
            </a:pPr>
            <a:r>
              <a:rPr lang="en-US" sz="2400" dirty="0"/>
              <a:t>Assurance</a:t>
            </a:r>
          </a:p>
          <a:p>
            <a:pPr algn="ctr">
              <a:lnSpc>
                <a:spcPct val="70000"/>
              </a:lnSpc>
            </a:pPr>
            <a:r>
              <a:rPr lang="en-US" sz="1600" dirty="0"/>
              <a:t>(safe-secure-resilient)</a:t>
            </a:r>
          </a:p>
        </p:txBody>
      </p:sp>
      <p:sp>
        <p:nvSpPr>
          <p:cNvPr id="78" name="Rectangle: Rounded Corners 14">
            <a:extLst>
              <a:ext uri="{FF2B5EF4-FFF2-40B4-BE49-F238E27FC236}">
                <a16:creationId xmlns:a16="http://schemas.microsoft.com/office/drawing/2014/main" id="{0EBACDB8-0062-DF4B-8217-0809379ECC41}"/>
              </a:ext>
            </a:extLst>
          </p:cNvPr>
          <p:cNvSpPr/>
          <p:nvPr/>
        </p:nvSpPr>
        <p:spPr>
          <a:xfrm>
            <a:off x="2299733" y="2839478"/>
            <a:ext cx="3767899" cy="596294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4572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70000"/>
              </a:lnSpc>
            </a:pPr>
            <a:r>
              <a:rPr lang="en-US" sz="2400" dirty="0"/>
              <a:t>Integrity</a:t>
            </a:r>
          </a:p>
          <a:p>
            <a:pPr algn="ctr">
              <a:lnSpc>
                <a:spcPct val="70000"/>
              </a:lnSpc>
            </a:pPr>
            <a:r>
              <a:rPr lang="en-US" sz="1600" dirty="0"/>
              <a:t>(cryptographic basis of unalteredness)</a:t>
            </a:r>
          </a:p>
        </p:txBody>
      </p:sp>
      <p:sp>
        <p:nvSpPr>
          <p:cNvPr id="66" name="Rectangle: Rounded Corners 17">
            <a:extLst>
              <a:ext uri="{FF2B5EF4-FFF2-40B4-BE49-F238E27FC236}">
                <a16:creationId xmlns:a16="http://schemas.microsoft.com/office/drawing/2014/main" id="{99C4B547-E6A0-D148-9BC9-5EA5F57D6501}"/>
              </a:ext>
            </a:extLst>
          </p:cNvPr>
          <p:cNvSpPr/>
          <p:nvPr/>
        </p:nvSpPr>
        <p:spPr>
          <a:xfrm>
            <a:off x="6125441" y="879024"/>
            <a:ext cx="3767899" cy="546737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4572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70000"/>
              </a:lnSpc>
            </a:pPr>
            <a:r>
              <a:rPr lang="en-US" sz="2400" dirty="0"/>
              <a:t>Proper and Legal</a:t>
            </a:r>
          </a:p>
          <a:p>
            <a:pPr algn="ctr">
              <a:lnSpc>
                <a:spcPct val="70000"/>
              </a:lnSpc>
            </a:pPr>
            <a:r>
              <a:rPr lang="en-US" sz="1600" dirty="0"/>
              <a:t>(conditions about its use)</a:t>
            </a:r>
            <a:endParaRPr lang="en-US" sz="2000" dirty="0"/>
          </a:p>
        </p:txBody>
      </p:sp>
      <p:sp>
        <p:nvSpPr>
          <p:cNvPr id="69" name="Rectangle: Rounded Corners 14">
            <a:extLst>
              <a:ext uri="{FF2B5EF4-FFF2-40B4-BE49-F238E27FC236}">
                <a16:creationId xmlns:a16="http://schemas.microsoft.com/office/drawing/2014/main" id="{FBB3DA4C-C255-1A46-9396-8EA5734E068D}"/>
              </a:ext>
            </a:extLst>
          </p:cNvPr>
          <p:cNvSpPr/>
          <p:nvPr/>
        </p:nvSpPr>
        <p:spPr>
          <a:xfrm>
            <a:off x="2299732" y="2169475"/>
            <a:ext cx="3767899" cy="596294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4572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70000"/>
              </a:lnSpc>
            </a:pPr>
            <a:r>
              <a:rPr lang="en-US" sz="2400" dirty="0"/>
              <a:t>Provenance</a:t>
            </a:r>
            <a:endParaRPr lang="en-US" sz="2000" dirty="0"/>
          </a:p>
          <a:p>
            <a:pPr algn="ctr">
              <a:lnSpc>
                <a:spcPct val="70000"/>
              </a:lnSpc>
            </a:pPr>
            <a:r>
              <a:rPr lang="en-US" sz="1600" dirty="0"/>
              <a:t>(chain of custody of it)</a:t>
            </a:r>
          </a:p>
        </p:txBody>
      </p:sp>
      <p:sp>
        <p:nvSpPr>
          <p:cNvPr id="71" name="Rectangle: Rounded Corners 14">
            <a:extLst>
              <a:ext uri="{FF2B5EF4-FFF2-40B4-BE49-F238E27FC236}">
                <a16:creationId xmlns:a16="http://schemas.microsoft.com/office/drawing/2014/main" id="{902DD7CF-FFEE-A347-9D8B-FC3118C7936F}"/>
              </a:ext>
            </a:extLst>
          </p:cNvPr>
          <p:cNvSpPr/>
          <p:nvPr/>
        </p:nvSpPr>
        <p:spPr>
          <a:xfrm>
            <a:off x="2286216" y="1499471"/>
            <a:ext cx="3767899" cy="59629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4572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70000"/>
              </a:lnSpc>
            </a:pPr>
            <a:r>
              <a:rPr lang="en-US" sz="2400" dirty="0"/>
              <a:t>Pedigree</a:t>
            </a:r>
            <a:endParaRPr lang="en-US" sz="2800" dirty="0"/>
          </a:p>
          <a:p>
            <a:pPr algn="ctr">
              <a:lnSpc>
                <a:spcPct val="70000"/>
              </a:lnSpc>
            </a:pPr>
            <a:r>
              <a:rPr lang="en-US" sz="1600" dirty="0"/>
              <a:t>(history of how it was produced)</a:t>
            </a:r>
          </a:p>
        </p:txBody>
      </p:sp>
      <p:sp>
        <p:nvSpPr>
          <p:cNvPr id="94" name="Rectangle: Rounded Corners 14">
            <a:extLst>
              <a:ext uri="{FF2B5EF4-FFF2-40B4-BE49-F238E27FC236}">
                <a16:creationId xmlns:a16="http://schemas.microsoft.com/office/drawing/2014/main" id="{13A8EC99-A645-414F-A2C9-3B8E1D16D961}"/>
              </a:ext>
            </a:extLst>
          </p:cNvPr>
          <p:cNvSpPr/>
          <p:nvPr/>
        </p:nvSpPr>
        <p:spPr>
          <a:xfrm>
            <a:off x="6137615" y="2839269"/>
            <a:ext cx="3755724" cy="596017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4572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70000"/>
              </a:lnSpc>
            </a:pPr>
            <a:r>
              <a:rPr lang="en-US" sz="2400" dirty="0"/>
              <a:t>SBoM of a SW Service</a:t>
            </a:r>
          </a:p>
          <a:p>
            <a:pPr algn="ctr">
              <a:lnSpc>
                <a:spcPct val="70000"/>
              </a:lnSpc>
            </a:pPr>
            <a:r>
              <a:rPr lang="en-US" sz="1600" dirty="0"/>
              <a:t>(SBoM of </a:t>
            </a:r>
            <a:r>
              <a:rPr lang="en-US" sz="1600" dirty="0" err="1"/>
              <a:t>sw</a:t>
            </a:r>
            <a:r>
              <a:rPr lang="en-US" sz="1600" dirty="0"/>
              <a:t> delivering service)</a:t>
            </a:r>
          </a:p>
        </p:txBody>
      </p:sp>
      <p:sp>
        <p:nvSpPr>
          <p:cNvPr id="95" name="Rectangle: Rounded Corners 14">
            <a:extLst>
              <a:ext uri="{FF2B5EF4-FFF2-40B4-BE49-F238E27FC236}">
                <a16:creationId xmlns:a16="http://schemas.microsoft.com/office/drawing/2014/main" id="{7F13EF42-E8AB-764B-A26E-9D8AFEE38D69}"/>
              </a:ext>
            </a:extLst>
          </p:cNvPr>
          <p:cNvSpPr/>
          <p:nvPr/>
        </p:nvSpPr>
        <p:spPr>
          <a:xfrm>
            <a:off x="6125441" y="1499957"/>
            <a:ext cx="3767898" cy="594627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4572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70000"/>
              </a:lnSpc>
            </a:pPr>
            <a:r>
              <a:rPr lang="en-US" sz="2400" dirty="0"/>
              <a:t>Known </a:t>
            </a:r>
            <a:r>
              <a:rPr lang="en-US" sz="2400" dirty="0" err="1"/>
              <a:t>Sw</a:t>
            </a:r>
            <a:r>
              <a:rPr lang="en-US" sz="2400" dirty="0"/>
              <a:t> Vulns</a:t>
            </a:r>
          </a:p>
          <a:p>
            <a:pPr algn="ctr">
              <a:lnSpc>
                <a:spcPct val="70000"/>
              </a:lnSpc>
            </a:pPr>
            <a:r>
              <a:rPr lang="en-US" sz="1600" dirty="0"/>
              <a:t>(known fixes are applied to it)</a:t>
            </a:r>
          </a:p>
        </p:txBody>
      </p:sp>
      <p:sp>
        <p:nvSpPr>
          <p:cNvPr id="35" name="Rectangle: Rounded Corners 14">
            <a:extLst>
              <a:ext uri="{FF2B5EF4-FFF2-40B4-BE49-F238E27FC236}">
                <a16:creationId xmlns:a16="http://schemas.microsoft.com/office/drawing/2014/main" id="{6F33E866-DC83-584E-9B7A-58247BEC1B49}"/>
              </a:ext>
            </a:extLst>
          </p:cNvPr>
          <p:cNvSpPr/>
          <p:nvPr/>
        </p:nvSpPr>
        <p:spPr>
          <a:xfrm>
            <a:off x="2286216" y="879024"/>
            <a:ext cx="3767899" cy="54673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4572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70000"/>
              </a:lnSpc>
            </a:pPr>
            <a:r>
              <a:rPr lang="en-US" sz="2400" dirty="0"/>
              <a:t>Refer, Transfer or Purchase</a:t>
            </a:r>
          </a:p>
          <a:p>
            <a:pPr algn="ctr">
              <a:lnSpc>
                <a:spcPct val="70000"/>
              </a:lnSpc>
            </a:pPr>
            <a:r>
              <a:rPr lang="en-US" sz="1600" dirty="0"/>
              <a:t>(definition of what it is)</a:t>
            </a:r>
          </a:p>
        </p:txBody>
      </p:sp>
      <p:sp>
        <p:nvSpPr>
          <p:cNvPr id="11" name="Rectangle: Rounded Corners 14">
            <a:extLst>
              <a:ext uri="{FF2B5EF4-FFF2-40B4-BE49-F238E27FC236}">
                <a16:creationId xmlns:a16="http://schemas.microsoft.com/office/drawing/2014/main" id="{8541E260-48AC-2A41-ABE3-BF28D0668746}"/>
              </a:ext>
            </a:extLst>
          </p:cNvPr>
          <p:cNvSpPr/>
          <p:nvPr/>
        </p:nvSpPr>
        <p:spPr>
          <a:xfrm>
            <a:off x="3691579" y="3509483"/>
            <a:ext cx="4825171" cy="50009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4572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70000"/>
              </a:lnSpc>
            </a:pPr>
            <a:r>
              <a:rPr lang="en-US" sz="2400" dirty="0"/>
              <a:t>Supply Chain Sequence Integrity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1174AE-85CE-5848-B7B2-ED2758B4216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88913"/>
            <a:ext cx="12192000" cy="411162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+mn-lt"/>
              </a:rPr>
              <a:t>Usage Scenarios for Tool-to-Tool SBoM</a:t>
            </a:r>
          </a:p>
        </p:txBody>
      </p:sp>
      <p:sp>
        <p:nvSpPr>
          <p:cNvPr id="12" name="Film">
            <a:extLst>
              <a:ext uri="{FF2B5EF4-FFF2-40B4-BE49-F238E27FC236}">
                <a16:creationId xmlns:a16="http://schemas.microsoft.com/office/drawing/2014/main" id="{D4AB21C9-6C11-8141-A876-45688D6D3A49}"/>
              </a:ext>
            </a:extLst>
          </p:cNvPr>
          <p:cNvSpPr>
            <a:spLocks noEditPoints="1" noChangeArrowheads="1"/>
          </p:cNvSpPr>
          <p:nvPr/>
        </p:nvSpPr>
        <p:spPr bwMode="auto">
          <a:xfrm>
            <a:off x="-4730" y="6478804"/>
            <a:ext cx="219075" cy="304800"/>
          </a:xfrm>
          <a:custGeom>
            <a:avLst/>
            <a:gdLst>
              <a:gd name="T0" fmla="*/ 0 w 21600"/>
              <a:gd name="T1" fmla="*/ 0 h 21600"/>
              <a:gd name="T2" fmla="*/ 10800 w 21600"/>
              <a:gd name="T3" fmla="*/ 0 h 21600"/>
              <a:gd name="T4" fmla="*/ 21600 w 21600"/>
              <a:gd name="T5" fmla="*/ 0 h 21600"/>
              <a:gd name="T6" fmla="*/ 21600 w 21600"/>
              <a:gd name="T7" fmla="*/ 10800 h 21600"/>
              <a:gd name="T8" fmla="*/ 21600 w 21600"/>
              <a:gd name="T9" fmla="*/ 21600 h 21600"/>
              <a:gd name="T10" fmla="*/ 10800 w 21600"/>
              <a:gd name="T11" fmla="*/ 21600 h 21600"/>
              <a:gd name="T12" fmla="*/ 0 w 21600"/>
              <a:gd name="T13" fmla="*/ 21600 h 21600"/>
              <a:gd name="T14" fmla="*/ 0 w 21600"/>
              <a:gd name="T15" fmla="*/ 10800 h 21600"/>
              <a:gd name="T16" fmla="*/ 4960 w 21600"/>
              <a:gd name="T17" fmla="*/ 8129 h 21600"/>
              <a:gd name="T18" fmla="*/ 17079 w 21600"/>
              <a:gd name="T19" fmla="*/ 1342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 extrusionOk="0">
                <a:moveTo>
                  <a:pt x="21600" y="0"/>
                </a:move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close/>
              </a:path>
              <a:path w="21600" h="21600" extrusionOk="0">
                <a:moveTo>
                  <a:pt x="3014" y="21600"/>
                </a:moveTo>
                <a:lnTo>
                  <a:pt x="3014" y="0"/>
                </a:lnTo>
                <a:lnTo>
                  <a:pt x="0" y="0"/>
                </a:lnTo>
                <a:lnTo>
                  <a:pt x="0" y="21600"/>
                </a:lnTo>
                <a:lnTo>
                  <a:pt x="3014" y="21600"/>
                </a:lnTo>
                <a:close/>
              </a:path>
              <a:path w="21600" h="21600" extrusionOk="0">
                <a:moveTo>
                  <a:pt x="21600" y="21600"/>
                </a:moveTo>
                <a:lnTo>
                  <a:pt x="21600" y="0"/>
                </a:lnTo>
                <a:lnTo>
                  <a:pt x="18586" y="0"/>
                </a:lnTo>
                <a:lnTo>
                  <a:pt x="18586" y="21600"/>
                </a:lnTo>
                <a:lnTo>
                  <a:pt x="21600" y="21600"/>
                </a:lnTo>
                <a:close/>
              </a:path>
              <a:path w="21600" h="21600" extrusionOk="0">
                <a:moveTo>
                  <a:pt x="6028" y="6574"/>
                </a:moveTo>
                <a:lnTo>
                  <a:pt x="15572" y="6574"/>
                </a:lnTo>
                <a:lnTo>
                  <a:pt x="16074" y="6574"/>
                </a:lnTo>
                <a:lnTo>
                  <a:pt x="16326" y="6457"/>
                </a:lnTo>
                <a:lnTo>
                  <a:pt x="16577" y="6339"/>
                </a:lnTo>
                <a:lnTo>
                  <a:pt x="16828" y="6222"/>
                </a:lnTo>
                <a:lnTo>
                  <a:pt x="17079" y="6222"/>
                </a:lnTo>
                <a:lnTo>
                  <a:pt x="17330" y="5987"/>
                </a:lnTo>
                <a:lnTo>
                  <a:pt x="17330" y="5870"/>
                </a:lnTo>
                <a:lnTo>
                  <a:pt x="17581" y="5635"/>
                </a:lnTo>
                <a:lnTo>
                  <a:pt x="17581" y="1526"/>
                </a:lnTo>
                <a:lnTo>
                  <a:pt x="17330" y="1291"/>
                </a:lnTo>
                <a:lnTo>
                  <a:pt x="17330" y="1174"/>
                </a:lnTo>
                <a:lnTo>
                  <a:pt x="17079" y="1057"/>
                </a:lnTo>
                <a:lnTo>
                  <a:pt x="16828" y="939"/>
                </a:lnTo>
                <a:lnTo>
                  <a:pt x="16577" y="822"/>
                </a:lnTo>
                <a:lnTo>
                  <a:pt x="16326" y="704"/>
                </a:lnTo>
                <a:lnTo>
                  <a:pt x="16074" y="704"/>
                </a:lnTo>
                <a:lnTo>
                  <a:pt x="15572" y="587"/>
                </a:lnTo>
                <a:lnTo>
                  <a:pt x="6028" y="587"/>
                </a:lnTo>
                <a:lnTo>
                  <a:pt x="5526" y="704"/>
                </a:lnTo>
                <a:lnTo>
                  <a:pt x="5274" y="704"/>
                </a:lnTo>
                <a:lnTo>
                  <a:pt x="5023" y="822"/>
                </a:lnTo>
                <a:lnTo>
                  <a:pt x="4772" y="939"/>
                </a:lnTo>
                <a:lnTo>
                  <a:pt x="4521" y="1057"/>
                </a:lnTo>
                <a:lnTo>
                  <a:pt x="4270" y="1174"/>
                </a:lnTo>
                <a:lnTo>
                  <a:pt x="4270" y="1291"/>
                </a:lnTo>
                <a:lnTo>
                  <a:pt x="4019" y="1526"/>
                </a:lnTo>
                <a:lnTo>
                  <a:pt x="4019" y="5635"/>
                </a:lnTo>
                <a:lnTo>
                  <a:pt x="4270" y="5870"/>
                </a:lnTo>
                <a:lnTo>
                  <a:pt x="4270" y="5987"/>
                </a:lnTo>
                <a:lnTo>
                  <a:pt x="4521" y="6222"/>
                </a:lnTo>
                <a:lnTo>
                  <a:pt x="4772" y="6222"/>
                </a:lnTo>
                <a:lnTo>
                  <a:pt x="5023" y="6339"/>
                </a:lnTo>
                <a:lnTo>
                  <a:pt x="5274" y="6457"/>
                </a:lnTo>
                <a:lnTo>
                  <a:pt x="5526" y="6574"/>
                </a:lnTo>
                <a:lnTo>
                  <a:pt x="6028" y="6574"/>
                </a:lnTo>
                <a:close/>
              </a:path>
              <a:path w="21600" h="21600" extrusionOk="0">
                <a:moveTo>
                  <a:pt x="6028" y="13617"/>
                </a:moveTo>
                <a:lnTo>
                  <a:pt x="15572" y="13617"/>
                </a:lnTo>
                <a:lnTo>
                  <a:pt x="16074" y="13617"/>
                </a:lnTo>
                <a:lnTo>
                  <a:pt x="16326" y="13617"/>
                </a:lnTo>
                <a:lnTo>
                  <a:pt x="16577" y="13500"/>
                </a:lnTo>
                <a:lnTo>
                  <a:pt x="16828" y="13383"/>
                </a:lnTo>
                <a:lnTo>
                  <a:pt x="17079" y="13265"/>
                </a:lnTo>
                <a:lnTo>
                  <a:pt x="17330" y="13148"/>
                </a:lnTo>
                <a:lnTo>
                  <a:pt x="17330" y="12913"/>
                </a:lnTo>
                <a:lnTo>
                  <a:pt x="17581" y="12796"/>
                </a:lnTo>
                <a:lnTo>
                  <a:pt x="17581" y="8687"/>
                </a:lnTo>
                <a:lnTo>
                  <a:pt x="17330" y="8452"/>
                </a:lnTo>
                <a:lnTo>
                  <a:pt x="17330" y="8335"/>
                </a:lnTo>
                <a:lnTo>
                  <a:pt x="17079" y="8217"/>
                </a:lnTo>
                <a:lnTo>
                  <a:pt x="16828" y="7983"/>
                </a:lnTo>
                <a:lnTo>
                  <a:pt x="16577" y="7983"/>
                </a:lnTo>
                <a:lnTo>
                  <a:pt x="16326" y="7865"/>
                </a:lnTo>
                <a:lnTo>
                  <a:pt x="16074" y="7865"/>
                </a:lnTo>
                <a:lnTo>
                  <a:pt x="15572" y="7748"/>
                </a:lnTo>
                <a:lnTo>
                  <a:pt x="6028" y="7748"/>
                </a:lnTo>
                <a:lnTo>
                  <a:pt x="5526" y="7865"/>
                </a:lnTo>
                <a:lnTo>
                  <a:pt x="5274" y="7865"/>
                </a:lnTo>
                <a:lnTo>
                  <a:pt x="5023" y="7983"/>
                </a:lnTo>
                <a:lnTo>
                  <a:pt x="4772" y="7983"/>
                </a:lnTo>
                <a:lnTo>
                  <a:pt x="4521" y="8217"/>
                </a:lnTo>
                <a:lnTo>
                  <a:pt x="4270" y="8335"/>
                </a:lnTo>
                <a:lnTo>
                  <a:pt x="4270" y="8452"/>
                </a:lnTo>
                <a:lnTo>
                  <a:pt x="4019" y="8687"/>
                </a:lnTo>
                <a:lnTo>
                  <a:pt x="4019" y="12796"/>
                </a:lnTo>
                <a:lnTo>
                  <a:pt x="4270" y="12913"/>
                </a:lnTo>
                <a:lnTo>
                  <a:pt x="4270" y="13148"/>
                </a:lnTo>
                <a:lnTo>
                  <a:pt x="4521" y="13265"/>
                </a:lnTo>
                <a:lnTo>
                  <a:pt x="4772" y="13383"/>
                </a:lnTo>
                <a:lnTo>
                  <a:pt x="5023" y="13500"/>
                </a:lnTo>
                <a:lnTo>
                  <a:pt x="5274" y="13617"/>
                </a:lnTo>
                <a:lnTo>
                  <a:pt x="5526" y="13617"/>
                </a:lnTo>
                <a:lnTo>
                  <a:pt x="6028" y="13617"/>
                </a:lnTo>
                <a:close/>
              </a:path>
              <a:path w="21600" h="21600" extrusionOk="0">
                <a:moveTo>
                  <a:pt x="6028" y="20778"/>
                </a:moveTo>
                <a:lnTo>
                  <a:pt x="15572" y="20778"/>
                </a:lnTo>
                <a:lnTo>
                  <a:pt x="16074" y="20778"/>
                </a:lnTo>
                <a:lnTo>
                  <a:pt x="16326" y="20661"/>
                </a:lnTo>
                <a:lnTo>
                  <a:pt x="16577" y="20661"/>
                </a:lnTo>
                <a:lnTo>
                  <a:pt x="16828" y="20543"/>
                </a:lnTo>
                <a:lnTo>
                  <a:pt x="17079" y="20426"/>
                </a:lnTo>
                <a:lnTo>
                  <a:pt x="17330" y="20309"/>
                </a:lnTo>
                <a:lnTo>
                  <a:pt x="17330" y="20074"/>
                </a:lnTo>
                <a:lnTo>
                  <a:pt x="17581" y="19957"/>
                </a:lnTo>
                <a:lnTo>
                  <a:pt x="17581" y="15730"/>
                </a:lnTo>
                <a:lnTo>
                  <a:pt x="17330" y="15613"/>
                </a:lnTo>
                <a:lnTo>
                  <a:pt x="17330" y="15378"/>
                </a:lnTo>
                <a:lnTo>
                  <a:pt x="17079" y="15378"/>
                </a:lnTo>
                <a:lnTo>
                  <a:pt x="16828" y="15143"/>
                </a:lnTo>
                <a:lnTo>
                  <a:pt x="16577" y="15026"/>
                </a:lnTo>
                <a:lnTo>
                  <a:pt x="16326" y="15026"/>
                </a:lnTo>
                <a:lnTo>
                  <a:pt x="16074" y="15026"/>
                </a:lnTo>
                <a:lnTo>
                  <a:pt x="15572" y="14909"/>
                </a:lnTo>
                <a:lnTo>
                  <a:pt x="6028" y="14909"/>
                </a:lnTo>
                <a:lnTo>
                  <a:pt x="5526" y="15026"/>
                </a:lnTo>
                <a:lnTo>
                  <a:pt x="5274" y="15026"/>
                </a:lnTo>
                <a:lnTo>
                  <a:pt x="5023" y="15026"/>
                </a:lnTo>
                <a:lnTo>
                  <a:pt x="4772" y="15143"/>
                </a:lnTo>
                <a:lnTo>
                  <a:pt x="4521" y="15378"/>
                </a:lnTo>
                <a:lnTo>
                  <a:pt x="4270" y="15378"/>
                </a:lnTo>
                <a:lnTo>
                  <a:pt x="4270" y="15613"/>
                </a:lnTo>
                <a:lnTo>
                  <a:pt x="4019" y="15730"/>
                </a:lnTo>
                <a:lnTo>
                  <a:pt x="4019" y="19957"/>
                </a:lnTo>
                <a:lnTo>
                  <a:pt x="4270" y="20074"/>
                </a:lnTo>
                <a:lnTo>
                  <a:pt x="4270" y="20309"/>
                </a:lnTo>
                <a:lnTo>
                  <a:pt x="4521" y="20426"/>
                </a:lnTo>
                <a:lnTo>
                  <a:pt x="4772" y="20543"/>
                </a:lnTo>
                <a:lnTo>
                  <a:pt x="5023" y="20661"/>
                </a:lnTo>
                <a:lnTo>
                  <a:pt x="5274" y="20661"/>
                </a:lnTo>
                <a:lnTo>
                  <a:pt x="5526" y="20778"/>
                </a:lnTo>
                <a:lnTo>
                  <a:pt x="6028" y="20778"/>
                </a:lnTo>
                <a:close/>
              </a:path>
              <a:path w="21600" h="21600" extrusionOk="0">
                <a:moveTo>
                  <a:pt x="753" y="1291"/>
                </a:moveTo>
                <a:lnTo>
                  <a:pt x="2260" y="1291"/>
                </a:lnTo>
                <a:lnTo>
                  <a:pt x="2260" y="235"/>
                </a:lnTo>
                <a:lnTo>
                  <a:pt x="753" y="235"/>
                </a:lnTo>
                <a:lnTo>
                  <a:pt x="753" y="1291"/>
                </a:lnTo>
                <a:close/>
              </a:path>
              <a:path w="21600" h="21600" extrusionOk="0">
                <a:moveTo>
                  <a:pt x="753" y="2700"/>
                </a:moveTo>
                <a:lnTo>
                  <a:pt x="2260" y="2700"/>
                </a:lnTo>
                <a:lnTo>
                  <a:pt x="2260" y="1643"/>
                </a:lnTo>
                <a:lnTo>
                  <a:pt x="753" y="1643"/>
                </a:lnTo>
                <a:lnTo>
                  <a:pt x="753" y="2700"/>
                </a:lnTo>
                <a:close/>
              </a:path>
              <a:path w="21600" h="21600" extrusionOk="0">
                <a:moveTo>
                  <a:pt x="753" y="4109"/>
                </a:moveTo>
                <a:lnTo>
                  <a:pt x="2260" y="4109"/>
                </a:lnTo>
                <a:lnTo>
                  <a:pt x="2260" y="3052"/>
                </a:lnTo>
                <a:lnTo>
                  <a:pt x="753" y="3052"/>
                </a:lnTo>
                <a:lnTo>
                  <a:pt x="753" y="4109"/>
                </a:lnTo>
                <a:close/>
              </a:path>
              <a:path w="21600" h="21600" extrusionOk="0">
                <a:moveTo>
                  <a:pt x="753" y="5517"/>
                </a:moveTo>
                <a:lnTo>
                  <a:pt x="2260" y="5517"/>
                </a:lnTo>
                <a:lnTo>
                  <a:pt x="2260" y="4461"/>
                </a:lnTo>
                <a:lnTo>
                  <a:pt x="753" y="4461"/>
                </a:lnTo>
                <a:lnTo>
                  <a:pt x="753" y="5517"/>
                </a:lnTo>
                <a:close/>
              </a:path>
              <a:path w="21600" h="21600" extrusionOk="0">
                <a:moveTo>
                  <a:pt x="753" y="6926"/>
                </a:moveTo>
                <a:lnTo>
                  <a:pt x="2260" y="6926"/>
                </a:lnTo>
                <a:lnTo>
                  <a:pt x="2260" y="5870"/>
                </a:lnTo>
                <a:lnTo>
                  <a:pt x="753" y="5870"/>
                </a:lnTo>
                <a:lnTo>
                  <a:pt x="753" y="6926"/>
                </a:lnTo>
                <a:close/>
              </a:path>
              <a:path w="21600" h="21600" extrusionOk="0">
                <a:moveTo>
                  <a:pt x="753" y="8335"/>
                </a:moveTo>
                <a:lnTo>
                  <a:pt x="2260" y="8335"/>
                </a:lnTo>
                <a:lnTo>
                  <a:pt x="2260" y="7278"/>
                </a:lnTo>
                <a:lnTo>
                  <a:pt x="753" y="7278"/>
                </a:lnTo>
                <a:lnTo>
                  <a:pt x="753" y="8335"/>
                </a:lnTo>
                <a:close/>
              </a:path>
              <a:path w="21600" h="21600" extrusionOk="0">
                <a:moveTo>
                  <a:pt x="753" y="9743"/>
                </a:moveTo>
                <a:lnTo>
                  <a:pt x="2260" y="9743"/>
                </a:lnTo>
                <a:lnTo>
                  <a:pt x="2260" y="8687"/>
                </a:lnTo>
                <a:lnTo>
                  <a:pt x="753" y="8687"/>
                </a:lnTo>
                <a:lnTo>
                  <a:pt x="753" y="9743"/>
                </a:lnTo>
                <a:close/>
              </a:path>
              <a:path w="21600" h="21600" extrusionOk="0">
                <a:moveTo>
                  <a:pt x="753" y="11152"/>
                </a:moveTo>
                <a:lnTo>
                  <a:pt x="2260" y="11152"/>
                </a:lnTo>
                <a:lnTo>
                  <a:pt x="2260" y="10096"/>
                </a:lnTo>
                <a:lnTo>
                  <a:pt x="753" y="10096"/>
                </a:lnTo>
                <a:lnTo>
                  <a:pt x="753" y="11152"/>
                </a:lnTo>
                <a:close/>
              </a:path>
              <a:path w="21600" h="21600" extrusionOk="0">
                <a:moveTo>
                  <a:pt x="753" y="12561"/>
                </a:moveTo>
                <a:lnTo>
                  <a:pt x="2260" y="12561"/>
                </a:lnTo>
                <a:lnTo>
                  <a:pt x="2260" y="11504"/>
                </a:lnTo>
                <a:lnTo>
                  <a:pt x="753" y="11504"/>
                </a:lnTo>
                <a:lnTo>
                  <a:pt x="753" y="12561"/>
                </a:lnTo>
                <a:close/>
              </a:path>
              <a:path w="21600" h="21600" extrusionOk="0">
                <a:moveTo>
                  <a:pt x="753" y="13970"/>
                </a:moveTo>
                <a:lnTo>
                  <a:pt x="2260" y="13970"/>
                </a:lnTo>
                <a:lnTo>
                  <a:pt x="2260" y="12913"/>
                </a:lnTo>
                <a:lnTo>
                  <a:pt x="753" y="12913"/>
                </a:lnTo>
                <a:lnTo>
                  <a:pt x="753" y="13970"/>
                </a:lnTo>
                <a:close/>
              </a:path>
              <a:path w="21600" h="21600" extrusionOk="0">
                <a:moveTo>
                  <a:pt x="753" y="15378"/>
                </a:moveTo>
                <a:lnTo>
                  <a:pt x="2260" y="15378"/>
                </a:lnTo>
                <a:lnTo>
                  <a:pt x="2260" y="14322"/>
                </a:lnTo>
                <a:lnTo>
                  <a:pt x="753" y="14322"/>
                </a:lnTo>
                <a:lnTo>
                  <a:pt x="753" y="15378"/>
                </a:lnTo>
                <a:close/>
              </a:path>
              <a:path w="21600" h="21600" extrusionOk="0">
                <a:moveTo>
                  <a:pt x="753" y="16787"/>
                </a:moveTo>
                <a:lnTo>
                  <a:pt x="2260" y="16787"/>
                </a:lnTo>
                <a:lnTo>
                  <a:pt x="2260" y="15730"/>
                </a:lnTo>
                <a:lnTo>
                  <a:pt x="753" y="15730"/>
                </a:lnTo>
                <a:lnTo>
                  <a:pt x="753" y="16787"/>
                </a:lnTo>
                <a:close/>
              </a:path>
              <a:path w="21600" h="21600" extrusionOk="0">
                <a:moveTo>
                  <a:pt x="753" y="18196"/>
                </a:moveTo>
                <a:lnTo>
                  <a:pt x="2260" y="18196"/>
                </a:lnTo>
                <a:lnTo>
                  <a:pt x="2260" y="17139"/>
                </a:lnTo>
                <a:lnTo>
                  <a:pt x="753" y="17139"/>
                </a:lnTo>
                <a:lnTo>
                  <a:pt x="753" y="18196"/>
                </a:lnTo>
                <a:close/>
              </a:path>
              <a:path w="21600" h="21600" extrusionOk="0">
                <a:moveTo>
                  <a:pt x="753" y="19604"/>
                </a:moveTo>
                <a:lnTo>
                  <a:pt x="2260" y="19604"/>
                </a:lnTo>
                <a:lnTo>
                  <a:pt x="2260" y="18548"/>
                </a:lnTo>
                <a:lnTo>
                  <a:pt x="753" y="18548"/>
                </a:lnTo>
                <a:lnTo>
                  <a:pt x="753" y="19604"/>
                </a:lnTo>
                <a:close/>
              </a:path>
              <a:path w="21600" h="21600" extrusionOk="0">
                <a:moveTo>
                  <a:pt x="753" y="21013"/>
                </a:moveTo>
                <a:lnTo>
                  <a:pt x="2260" y="21013"/>
                </a:lnTo>
                <a:lnTo>
                  <a:pt x="2260" y="19957"/>
                </a:lnTo>
                <a:lnTo>
                  <a:pt x="753" y="19957"/>
                </a:lnTo>
                <a:lnTo>
                  <a:pt x="753" y="21013"/>
                </a:lnTo>
                <a:close/>
              </a:path>
              <a:path w="21600" h="21600" extrusionOk="0">
                <a:moveTo>
                  <a:pt x="19340" y="1409"/>
                </a:moveTo>
                <a:lnTo>
                  <a:pt x="20595" y="1409"/>
                </a:lnTo>
                <a:lnTo>
                  <a:pt x="20595" y="352"/>
                </a:lnTo>
                <a:lnTo>
                  <a:pt x="19340" y="352"/>
                </a:lnTo>
                <a:lnTo>
                  <a:pt x="19340" y="1409"/>
                </a:lnTo>
                <a:close/>
              </a:path>
              <a:path w="21600" h="21600" extrusionOk="0">
                <a:moveTo>
                  <a:pt x="19340" y="2700"/>
                </a:moveTo>
                <a:lnTo>
                  <a:pt x="20595" y="2700"/>
                </a:lnTo>
                <a:lnTo>
                  <a:pt x="20595" y="1643"/>
                </a:lnTo>
                <a:lnTo>
                  <a:pt x="19340" y="1643"/>
                </a:lnTo>
                <a:lnTo>
                  <a:pt x="19340" y="2700"/>
                </a:lnTo>
                <a:close/>
              </a:path>
              <a:path w="21600" h="21600" extrusionOk="0">
                <a:moveTo>
                  <a:pt x="19340" y="4109"/>
                </a:moveTo>
                <a:lnTo>
                  <a:pt x="20595" y="4109"/>
                </a:lnTo>
                <a:lnTo>
                  <a:pt x="20595" y="3052"/>
                </a:lnTo>
                <a:lnTo>
                  <a:pt x="19340" y="3052"/>
                </a:lnTo>
                <a:lnTo>
                  <a:pt x="19340" y="4109"/>
                </a:lnTo>
                <a:close/>
              </a:path>
              <a:path w="21600" h="21600" extrusionOk="0">
                <a:moveTo>
                  <a:pt x="19340" y="5517"/>
                </a:moveTo>
                <a:lnTo>
                  <a:pt x="20595" y="5517"/>
                </a:lnTo>
                <a:lnTo>
                  <a:pt x="20595" y="4461"/>
                </a:lnTo>
                <a:lnTo>
                  <a:pt x="19340" y="4461"/>
                </a:lnTo>
                <a:lnTo>
                  <a:pt x="19340" y="5517"/>
                </a:lnTo>
                <a:close/>
              </a:path>
              <a:path w="21600" h="21600" extrusionOk="0">
                <a:moveTo>
                  <a:pt x="19340" y="6926"/>
                </a:moveTo>
                <a:lnTo>
                  <a:pt x="20595" y="6926"/>
                </a:lnTo>
                <a:lnTo>
                  <a:pt x="20595" y="5870"/>
                </a:lnTo>
                <a:lnTo>
                  <a:pt x="19340" y="5870"/>
                </a:lnTo>
                <a:lnTo>
                  <a:pt x="19340" y="6926"/>
                </a:lnTo>
                <a:close/>
              </a:path>
              <a:path w="21600" h="21600" extrusionOk="0">
                <a:moveTo>
                  <a:pt x="19340" y="8335"/>
                </a:moveTo>
                <a:lnTo>
                  <a:pt x="20595" y="8335"/>
                </a:lnTo>
                <a:lnTo>
                  <a:pt x="20595" y="7278"/>
                </a:lnTo>
                <a:lnTo>
                  <a:pt x="19340" y="7278"/>
                </a:lnTo>
                <a:lnTo>
                  <a:pt x="19340" y="8335"/>
                </a:lnTo>
                <a:close/>
              </a:path>
              <a:path w="21600" h="21600" extrusionOk="0">
                <a:moveTo>
                  <a:pt x="19340" y="9743"/>
                </a:moveTo>
                <a:lnTo>
                  <a:pt x="20595" y="9743"/>
                </a:lnTo>
                <a:lnTo>
                  <a:pt x="20595" y="8687"/>
                </a:lnTo>
                <a:lnTo>
                  <a:pt x="19340" y="8687"/>
                </a:lnTo>
                <a:lnTo>
                  <a:pt x="19340" y="9743"/>
                </a:lnTo>
                <a:close/>
              </a:path>
              <a:path w="21600" h="21600" extrusionOk="0">
                <a:moveTo>
                  <a:pt x="19340" y="11152"/>
                </a:moveTo>
                <a:lnTo>
                  <a:pt x="20595" y="11152"/>
                </a:lnTo>
                <a:lnTo>
                  <a:pt x="20595" y="10096"/>
                </a:lnTo>
                <a:lnTo>
                  <a:pt x="19340" y="10096"/>
                </a:lnTo>
                <a:lnTo>
                  <a:pt x="19340" y="11152"/>
                </a:lnTo>
                <a:close/>
              </a:path>
              <a:path w="21600" h="21600" extrusionOk="0">
                <a:moveTo>
                  <a:pt x="19340" y="12561"/>
                </a:moveTo>
                <a:lnTo>
                  <a:pt x="20595" y="12561"/>
                </a:lnTo>
                <a:lnTo>
                  <a:pt x="20595" y="11504"/>
                </a:lnTo>
                <a:lnTo>
                  <a:pt x="19340" y="11504"/>
                </a:lnTo>
                <a:lnTo>
                  <a:pt x="19340" y="12561"/>
                </a:lnTo>
                <a:close/>
              </a:path>
              <a:path w="21600" h="21600" extrusionOk="0">
                <a:moveTo>
                  <a:pt x="19340" y="13970"/>
                </a:moveTo>
                <a:lnTo>
                  <a:pt x="20595" y="13970"/>
                </a:lnTo>
                <a:lnTo>
                  <a:pt x="20595" y="12913"/>
                </a:lnTo>
                <a:lnTo>
                  <a:pt x="19340" y="12913"/>
                </a:lnTo>
                <a:lnTo>
                  <a:pt x="19340" y="13970"/>
                </a:lnTo>
                <a:close/>
              </a:path>
              <a:path w="21600" h="21600" extrusionOk="0">
                <a:moveTo>
                  <a:pt x="19340" y="15378"/>
                </a:moveTo>
                <a:lnTo>
                  <a:pt x="20595" y="15378"/>
                </a:lnTo>
                <a:lnTo>
                  <a:pt x="20595" y="14322"/>
                </a:lnTo>
                <a:lnTo>
                  <a:pt x="19340" y="14322"/>
                </a:lnTo>
                <a:lnTo>
                  <a:pt x="19340" y="15378"/>
                </a:lnTo>
                <a:close/>
              </a:path>
              <a:path w="21600" h="21600" extrusionOk="0">
                <a:moveTo>
                  <a:pt x="19340" y="16787"/>
                </a:moveTo>
                <a:lnTo>
                  <a:pt x="20595" y="16787"/>
                </a:lnTo>
                <a:lnTo>
                  <a:pt x="20595" y="15730"/>
                </a:lnTo>
                <a:lnTo>
                  <a:pt x="19340" y="15730"/>
                </a:lnTo>
                <a:lnTo>
                  <a:pt x="19340" y="16787"/>
                </a:lnTo>
                <a:close/>
              </a:path>
              <a:path w="21600" h="21600" extrusionOk="0">
                <a:moveTo>
                  <a:pt x="19340" y="18196"/>
                </a:moveTo>
                <a:lnTo>
                  <a:pt x="20595" y="18196"/>
                </a:lnTo>
                <a:lnTo>
                  <a:pt x="20595" y="17139"/>
                </a:lnTo>
                <a:lnTo>
                  <a:pt x="19340" y="17139"/>
                </a:lnTo>
                <a:lnTo>
                  <a:pt x="19340" y="18196"/>
                </a:lnTo>
                <a:close/>
              </a:path>
              <a:path w="21600" h="21600" extrusionOk="0">
                <a:moveTo>
                  <a:pt x="19340" y="19604"/>
                </a:moveTo>
                <a:lnTo>
                  <a:pt x="20595" y="19604"/>
                </a:lnTo>
                <a:lnTo>
                  <a:pt x="20595" y="18548"/>
                </a:lnTo>
                <a:lnTo>
                  <a:pt x="19340" y="18548"/>
                </a:lnTo>
                <a:lnTo>
                  <a:pt x="19340" y="19604"/>
                </a:lnTo>
                <a:close/>
              </a:path>
              <a:path w="21600" h="21600" extrusionOk="0">
                <a:moveTo>
                  <a:pt x="19340" y="21013"/>
                </a:moveTo>
                <a:lnTo>
                  <a:pt x="20595" y="21013"/>
                </a:lnTo>
                <a:lnTo>
                  <a:pt x="20595" y="19957"/>
                </a:lnTo>
                <a:lnTo>
                  <a:pt x="19340" y="19957"/>
                </a:lnTo>
                <a:lnTo>
                  <a:pt x="19340" y="21013"/>
                </a:lnTo>
                <a:close/>
              </a:path>
            </a:pathLst>
          </a:custGeom>
          <a:solidFill>
            <a:srgbClr val="FFFFCC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58AA18B-6BF9-B642-9BB2-162188F3F17B}"/>
              </a:ext>
            </a:extLst>
          </p:cNvPr>
          <p:cNvSpPr txBox="1"/>
          <p:nvPr/>
        </p:nvSpPr>
        <p:spPr>
          <a:xfrm>
            <a:off x="3850932" y="5368208"/>
            <a:ext cx="1354858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67" b="1" dirty="0">
                <a:effectLst>
                  <a:glow rad="127000">
                    <a:schemeClr val="bg1"/>
                  </a:glow>
                </a:effectLst>
              </a:rPr>
              <a:t>Supplier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9A402EB-6DBC-3D45-B135-BA9B7FE48F6B}"/>
              </a:ext>
            </a:extLst>
          </p:cNvPr>
          <p:cNvSpPr txBox="1"/>
          <p:nvPr/>
        </p:nvSpPr>
        <p:spPr>
          <a:xfrm>
            <a:off x="7119589" y="5363483"/>
            <a:ext cx="1552861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67" b="1" dirty="0">
                <a:effectLst>
                  <a:glow rad="127000">
                    <a:schemeClr val="bg1"/>
                  </a:glow>
                </a:effectLst>
              </a:rPr>
              <a:t>Customer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C622D10-0AC4-9E4D-89DA-250D0D600C2F}"/>
              </a:ext>
            </a:extLst>
          </p:cNvPr>
          <p:cNvCxnSpPr>
            <a:cxnSpLocks/>
          </p:cNvCxnSpPr>
          <p:nvPr/>
        </p:nvCxnSpPr>
        <p:spPr>
          <a:xfrm>
            <a:off x="5402783" y="5547860"/>
            <a:ext cx="1520532" cy="0"/>
          </a:xfrm>
          <a:prstGeom prst="straightConnector1">
            <a:avLst/>
          </a:prstGeom>
          <a:ln w="47625">
            <a:tailEnd type="triangle"/>
          </a:ln>
          <a:effectLst>
            <a:glow rad="127000">
              <a:schemeClr val="bg1"/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9F9E63F-8503-F24A-99AB-3624450371A0}"/>
              </a:ext>
            </a:extLst>
          </p:cNvPr>
          <p:cNvCxnSpPr>
            <a:cxnSpLocks/>
          </p:cNvCxnSpPr>
          <p:nvPr/>
        </p:nvCxnSpPr>
        <p:spPr>
          <a:xfrm>
            <a:off x="5396519" y="5809875"/>
            <a:ext cx="1526796" cy="0"/>
          </a:xfrm>
          <a:prstGeom prst="straightConnector1">
            <a:avLst/>
          </a:prstGeom>
          <a:ln w="47625">
            <a:headEnd type="triangle"/>
            <a:tailEnd type="triangle"/>
          </a:ln>
          <a:effectLst>
            <a:glow rad="127000">
              <a:schemeClr val="bg1"/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D704D052-FE86-E043-A1C0-6F1276D91C97}"/>
              </a:ext>
            </a:extLst>
          </p:cNvPr>
          <p:cNvSpPr txBox="1"/>
          <p:nvPr/>
        </p:nvSpPr>
        <p:spPr>
          <a:xfrm>
            <a:off x="5568609" y="4925167"/>
            <a:ext cx="1021433" cy="502766"/>
          </a:xfrm>
          <a:prstGeom prst="rect">
            <a:avLst/>
          </a:prstGeom>
          <a:noFill/>
          <a:effectLst>
            <a:glow rad="127000">
              <a:schemeClr val="bg1"/>
            </a:glow>
          </a:effectLst>
        </p:spPr>
        <p:txBody>
          <a:bodyPr wrap="none" rtlCol="0">
            <a:spAutoFit/>
          </a:bodyPr>
          <a:lstStyle/>
          <a:p>
            <a:r>
              <a:rPr lang="en-US" sz="2667" dirty="0">
                <a:effectLst>
                  <a:glow rad="127000">
                    <a:schemeClr val="bg1"/>
                  </a:glow>
                </a:effectLst>
              </a:rPr>
              <a:t>SBoM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6944FFB-37AB-E74D-9A3F-980505EA1E92}"/>
              </a:ext>
            </a:extLst>
          </p:cNvPr>
          <p:cNvSpPr txBox="1"/>
          <p:nvPr/>
        </p:nvSpPr>
        <p:spPr>
          <a:xfrm>
            <a:off x="4602494" y="5913613"/>
            <a:ext cx="3035639" cy="502766"/>
          </a:xfrm>
          <a:prstGeom prst="rect">
            <a:avLst/>
          </a:prstGeom>
          <a:noFill/>
          <a:effectLst>
            <a:glow rad="127000">
              <a:schemeClr val="bg1"/>
            </a:glow>
          </a:effectLst>
        </p:spPr>
        <p:txBody>
          <a:bodyPr wrap="none" rtlCol="0">
            <a:spAutoFit/>
          </a:bodyPr>
          <a:lstStyle/>
          <a:p>
            <a:r>
              <a:rPr lang="en-US" sz="2667" dirty="0">
                <a:effectLst>
                  <a:glow rad="127000">
                    <a:schemeClr val="bg1"/>
                  </a:glow>
                </a:effectLst>
              </a:rPr>
              <a:t>Contract/Agreement</a:t>
            </a:r>
          </a:p>
        </p:txBody>
      </p:sp>
      <p:sp>
        <p:nvSpPr>
          <p:cNvPr id="19" name="Rectangle: Rounded Corners 14">
            <a:extLst>
              <a:ext uri="{FF2B5EF4-FFF2-40B4-BE49-F238E27FC236}">
                <a16:creationId xmlns:a16="http://schemas.microsoft.com/office/drawing/2014/main" id="{36207AFB-5DD3-7246-92BD-E57E1F0CF41D}"/>
              </a:ext>
            </a:extLst>
          </p:cNvPr>
          <p:cNvSpPr/>
          <p:nvPr/>
        </p:nvSpPr>
        <p:spPr>
          <a:xfrm>
            <a:off x="3502590" y="4558679"/>
            <a:ext cx="2456846" cy="323849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effectLst>
            <a:glow rad="63500">
              <a:schemeClr val="bg1"/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60960" rIns="0" bIns="6096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867" b="1" dirty="0"/>
              <a:t>Between Tiers</a:t>
            </a:r>
          </a:p>
        </p:txBody>
      </p:sp>
      <p:sp>
        <p:nvSpPr>
          <p:cNvPr id="20" name="Rectangle: Rounded Corners 14">
            <a:extLst>
              <a:ext uri="{FF2B5EF4-FFF2-40B4-BE49-F238E27FC236}">
                <a16:creationId xmlns:a16="http://schemas.microsoft.com/office/drawing/2014/main" id="{0FBF7594-BF8A-5A4B-99A9-4F5F618785C9}"/>
              </a:ext>
            </a:extLst>
          </p:cNvPr>
          <p:cNvSpPr/>
          <p:nvPr/>
        </p:nvSpPr>
        <p:spPr>
          <a:xfrm>
            <a:off x="6141308" y="4565457"/>
            <a:ext cx="2639038" cy="323849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effectLst>
            <a:glow rad="63500">
              <a:schemeClr val="bg1"/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60960" rIns="0" bIns="6096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867" b="1" dirty="0"/>
              <a:t>Spanning Tiers</a:t>
            </a:r>
          </a:p>
        </p:txBody>
      </p:sp>
    </p:spTree>
    <p:extLst>
      <p:ext uri="{BB962C8B-B14F-4D97-AF65-F5344CB8AC3E}">
        <p14:creationId xmlns:p14="http://schemas.microsoft.com/office/powerpoint/2010/main" val="4125907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78" grpId="0" animBg="1"/>
      <p:bldP spid="66" grpId="0" animBg="1"/>
      <p:bldP spid="69" grpId="0" animBg="1"/>
      <p:bldP spid="71" grpId="0" animBg="1"/>
      <p:bldP spid="94" grpId="0" animBg="1"/>
      <p:bldP spid="95" grpId="0" animBg="1"/>
      <p:bldP spid="35" grpId="0" animBg="1"/>
      <p:bldP spid="11" grpId="0" animBg="1"/>
      <p:bldP spid="12" grpId="0" animBg="1"/>
      <p:bldP spid="18" grpId="0"/>
      <p:bldP spid="19" grpId="0" animBg="1"/>
      <p:bldP spid="2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626B436-1E25-5745-947C-1C2D7A5C41C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81424" y="362861"/>
            <a:ext cx="7163654" cy="615003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D40EC26-63C5-1947-8A32-2D857F36E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1423" y="16765"/>
            <a:ext cx="7163655" cy="410808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+mn-lt"/>
              </a:rPr>
              <a:t>Launched 24 Sep 2019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6CACF1-C398-5A4D-865E-3A6CB99ED3E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5802" y="138423"/>
            <a:ext cx="3559152" cy="6308209"/>
          </a:xfrm>
          <a:prstGeom prst="rect">
            <a:avLst/>
          </a:prstGeom>
          <a:effectLst>
            <a:glow rad="127000">
              <a:schemeClr val="tx1"/>
            </a:glow>
          </a:effectLst>
        </p:spPr>
      </p:pic>
    </p:spTree>
    <p:extLst>
      <p:ext uri="{BB962C8B-B14F-4D97-AF65-F5344CB8AC3E}">
        <p14:creationId xmlns:p14="http://schemas.microsoft.com/office/powerpoint/2010/main" val="29831771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6427FD6A-B790-EE43-A163-ED149B493C14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4344" y="244780"/>
            <a:ext cx="4757705" cy="615703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6F20B5E-DC11-F44E-9AED-AF280A63B1A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438" t="9334" r="6284" b="46667"/>
          <a:stretch/>
        </p:blipFill>
        <p:spPr>
          <a:xfrm>
            <a:off x="5193928" y="1725796"/>
            <a:ext cx="6783728" cy="447726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2" name="Film">
            <a:extLst>
              <a:ext uri="{FF2B5EF4-FFF2-40B4-BE49-F238E27FC236}">
                <a16:creationId xmlns:a16="http://schemas.microsoft.com/office/drawing/2014/main" id="{7EC24EA1-4BB9-084A-B74C-6812C3FCEDC2}"/>
              </a:ext>
            </a:extLst>
          </p:cNvPr>
          <p:cNvSpPr>
            <a:spLocks noEditPoints="1" noChangeArrowheads="1"/>
          </p:cNvSpPr>
          <p:nvPr/>
        </p:nvSpPr>
        <p:spPr bwMode="auto">
          <a:xfrm>
            <a:off x="-4730" y="6478804"/>
            <a:ext cx="219075" cy="304800"/>
          </a:xfrm>
          <a:custGeom>
            <a:avLst/>
            <a:gdLst>
              <a:gd name="T0" fmla="*/ 0 w 21600"/>
              <a:gd name="T1" fmla="*/ 0 h 21600"/>
              <a:gd name="T2" fmla="*/ 10800 w 21600"/>
              <a:gd name="T3" fmla="*/ 0 h 21600"/>
              <a:gd name="T4" fmla="*/ 21600 w 21600"/>
              <a:gd name="T5" fmla="*/ 0 h 21600"/>
              <a:gd name="T6" fmla="*/ 21600 w 21600"/>
              <a:gd name="T7" fmla="*/ 10800 h 21600"/>
              <a:gd name="T8" fmla="*/ 21600 w 21600"/>
              <a:gd name="T9" fmla="*/ 21600 h 21600"/>
              <a:gd name="T10" fmla="*/ 10800 w 21600"/>
              <a:gd name="T11" fmla="*/ 21600 h 21600"/>
              <a:gd name="T12" fmla="*/ 0 w 21600"/>
              <a:gd name="T13" fmla="*/ 21600 h 21600"/>
              <a:gd name="T14" fmla="*/ 0 w 21600"/>
              <a:gd name="T15" fmla="*/ 10800 h 21600"/>
              <a:gd name="T16" fmla="*/ 4960 w 21600"/>
              <a:gd name="T17" fmla="*/ 8129 h 21600"/>
              <a:gd name="T18" fmla="*/ 17079 w 21600"/>
              <a:gd name="T19" fmla="*/ 1342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 extrusionOk="0">
                <a:moveTo>
                  <a:pt x="21600" y="0"/>
                </a:move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close/>
              </a:path>
              <a:path w="21600" h="21600" extrusionOk="0">
                <a:moveTo>
                  <a:pt x="3014" y="21600"/>
                </a:moveTo>
                <a:lnTo>
                  <a:pt x="3014" y="0"/>
                </a:lnTo>
                <a:lnTo>
                  <a:pt x="0" y="0"/>
                </a:lnTo>
                <a:lnTo>
                  <a:pt x="0" y="21600"/>
                </a:lnTo>
                <a:lnTo>
                  <a:pt x="3014" y="21600"/>
                </a:lnTo>
                <a:close/>
              </a:path>
              <a:path w="21600" h="21600" extrusionOk="0">
                <a:moveTo>
                  <a:pt x="21600" y="21600"/>
                </a:moveTo>
                <a:lnTo>
                  <a:pt x="21600" y="0"/>
                </a:lnTo>
                <a:lnTo>
                  <a:pt x="18586" y="0"/>
                </a:lnTo>
                <a:lnTo>
                  <a:pt x="18586" y="21600"/>
                </a:lnTo>
                <a:lnTo>
                  <a:pt x="21600" y="21600"/>
                </a:lnTo>
                <a:close/>
              </a:path>
              <a:path w="21600" h="21600" extrusionOk="0">
                <a:moveTo>
                  <a:pt x="6028" y="6574"/>
                </a:moveTo>
                <a:lnTo>
                  <a:pt x="15572" y="6574"/>
                </a:lnTo>
                <a:lnTo>
                  <a:pt x="16074" y="6574"/>
                </a:lnTo>
                <a:lnTo>
                  <a:pt x="16326" y="6457"/>
                </a:lnTo>
                <a:lnTo>
                  <a:pt x="16577" y="6339"/>
                </a:lnTo>
                <a:lnTo>
                  <a:pt x="16828" y="6222"/>
                </a:lnTo>
                <a:lnTo>
                  <a:pt x="17079" y="6222"/>
                </a:lnTo>
                <a:lnTo>
                  <a:pt x="17330" y="5987"/>
                </a:lnTo>
                <a:lnTo>
                  <a:pt x="17330" y="5870"/>
                </a:lnTo>
                <a:lnTo>
                  <a:pt x="17581" y="5635"/>
                </a:lnTo>
                <a:lnTo>
                  <a:pt x="17581" y="1526"/>
                </a:lnTo>
                <a:lnTo>
                  <a:pt x="17330" y="1291"/>
                </a:lnTo>
                <a:lnTo>
                  <a:pt x="17330" y="1174"/>
                </a:lnTo>
                <a:lnTo>
                  <a:pt x="17079" y="1057"/>
                </a:lnTo>
                <a:lnTo>
                  <a:pt x="16828" y="939"/>
                </a:lnTo>
                <a:lnTo>
                  <a:pt x="16577" y="822"/>
                </a:lnTo>
                <a:lnTo>
                  <a:pt x="16326" y="704"/>
                </a:lnTo>
                <a:lnTo>
                  <a:pt x="16074" y="704"/>
                </a:lnTo>
                <a:lnTo>
                  <a:pt x="15572" y="587"/>
                </a:lnTo>
                <a:lnTo>
                  <a:pt x="6028" y="587"/>
                </a:lnTo>
                <a:lnTo>
                  <a:pt x="5526" y="704"/>
                </a:lnTo>
                <a:lnTo>
                  <a:pt x="5274" y="704"/>
                </a:lnTo>
                <a:lnTo>
                  <a:pt x="5023" y="822"/>
                </a:lnTo>
                <a:lnTo>
                  <a:pt x="4772" y="939"/>
                </a:lnTo>
                <a:lnTo>
                  <a:pt x="4521" y="1057"/>
                </a:lnTo>
                <a:lnTo>
                  <a:pt x="4270" y="1174"/>
                </a:lnTo>
                <a:lnTo>
                  <a:pt x="4270" y="1291"/>
                </a:lnTo>
                <a:lnTo>
                  <a:pt x="4019" y="1526"/>
                </a:lnTo>
                <a:lnTo>
                  <a:pt x="4019" y="5635"/>
                </a:lnTo>
                <a:lnTo>
                  <a:pt x="4270" y="5870"/>
                </a:lnTo>
                <a:lnTo>
                  <a:pt x="4270" y="5987"/>
                </a:lnTo>
                <a:lnTo>
                  <a:pt x="4521" y="6222"/>
                </a:lnTo>
                <a:lnTo>
                  <a:pt x="4772" y="6222"/>
                </a:lnTo>
                <a:lnTo>
                  <a:pt x="5023" y="6339"/>
                </a:lnTo>
                <a:lnTo>
                  <a:pt x="5274" y="6457"/>
                </a:lnTo>
                <a:lnTo>
                  <a:pt x="5526" y="6574"/>
                </a:lnTo>
                <a:lnTo>
                  <a:pt x="6028" y="6574"/>
                </a:lnTo>
                <a:close/>
              </a:path>
              <a:path w="21600" h="21600" extrusionOk="0">
                <a:moveTo>
                  <a:pt x="6028" y="13617"/>
                </a:moveTo>
                <a:lnTo>
                  <a:pt x="15572" y="13617"/>
                </a:lnTo>
                <a:lnTo>
                  <a:pt x="16074" y="13617"/>
                </a:lnTo>
                <a:lnTo>
                  <a:pt x="16326" y="13617"/>
                </a:lnTo>
                <a:lnTo>
                  <a:pt x="16577" y="13500"/>
                </a:lnTo>
                <a:lnTo>
                  <a:pt x="16828" y="13383"/>
                </a:lnTo>
                <a:lnTo>
                  <a:pt x="17079" y="13265"/>
                </a:lnTo>
                <a:lnTo>
                  <a:pt x="17330" y="13148"/>
                </a:lnTo>
                <a:lnTo>
                  <a:pt x="17330" y="12913"/>
                </a:lnTo>
                <a:lnTo>
                  <a:pt x="17581" y="12796"/>
                </a:lnTo>
                <a:lnTo>
                  <a:pt x="17581" y="8687"/>
                </a:lnTo>
                <a:lnTo>
                  <a:pt x="17330" y="8452"/>
                </a:lnTo>
                <a:lnTo>
                  <a:pt x="17330" y="8335"/>
                </a:lnTo>
                <a:lnTo>
                  <a:pt x="17079" y="8217"/>
                </a:lnTo>
                <a:lnTo>
                  <a:pt x="16828" y="7983"/>
                </a:lnTo>
                <a:lnTo>
                  <a:pt x="16577" y="7983"/>
                </a:lnTo>
                <a:lnTo>
                  <a:pt x="16326" y="7865"/>
                </a:lnTo>
                <a:lnTo>
                  <a:pt x="16074" y="7865"/>
                </a:lnTo>
                <a:lnTo>
                  <a:pt x="15572" y="7748"/>
                </a:lnTo>
                <a:lnTo>
                  <a:pt x="6028" y="7748"/>
                </a:lnTo>
                <a:lnTo>
                  <a:pt x="5526" y="7865"/>
                </a:lnTo>
                <a:lnTo>
                  <a:pt x="5274" y="7865"/>
                </a:lnTo>
                <a:lnTo>
                  <a:pt x="5023" y="7983"/>
                </a:lnTo>
                <a:lnTo>
                  <a:pt x="4772" y="7983"/>
                </a:lnTo>
                <a:lnTo>
                  <a:pt x="4521" y="8217"/>
                </a:lnTo>
                <a:lnTo>
                  <a:pt x="4270" y="8335"/>
                </a:lnTo>
                <a:lnTo>
                  <a:pt x="4270" y="8452"/>
                </a:lnTo>
                <a:lnTo>
                  <a:pt x="4019" y="8687"/>
                </a:lnTo>
                <a:lnTo>
                  <a:pt x="4019" y="12796"/>
                </a:lnTo>
                <a:lnTo>
                  <a:pt x="4270" y="12913"/>
                </a:lnTo>
                <a:lnTo>
                  <a:pt x="4270" y="13148"/>
                </a:lnTo>
                <a:lnTo>
                  <a:pt x="4521" y="13265"/>
                </a:lnTo>
                <a:lnTo>
                  <a:pt x="4772" y="13383"/>
                </a:lnTo>
                <a:lnTo>
                  <a:pt x="5023" y="13500"/>
                </a:lnTo>
                <a:lnTo>
                  <a:pt x="5274" y="13617"/>
                </a:lnTo>
                <a:lnTo>
                  <a:pt x="5526" y="13617"/>
                </a:lnTo>
                <a:lnTo>
                  <a:pt x="6028" y="13617"/>
                </a:lnTo>
                <a:close/>
              </a:path>
              <a:path w="21600" h="21600" extrusionOk="0">
                <a:moveTo>
                  <a:pt x="6028" y="20778"/>
                </a:moveTo>
                <a:lnTo>
                  <a:pt x="15572" y="20778"/>
                </a:lnTo>
                <a:lnTo>
                  <a:pt x="16074" y="20778"/>
                </a:lnTo>
                <a:lnTo>
                  <a:pt x="16326" y="20661"/>
                </a:lnTo>
                <a:lnTo>
                  <a:pt x="16577" y="20661"/>
                </a:lnTo>
                <a:lnTo>
                  <a:pt x="16828" y="20543"/>
                </a:lnTo>
                <a:lnTo>
                  <a:pt x="17079" y="20426"/>
                </a:lnTo>
                <a:lnTo>
                  <a:pt x="17330" y="20309"/>
                </a:lnTo>
                <a:lnTo>
                  <a:pt x="17330" y="20074"/>
                </a:lnTo>
                <a:lnTo>
                  <a:pt x="17581" y="19957"/>
                </a:lnTo>
                <a:lnTo>
                  <a:pt x="17581" y="15730"/>
                </a:lnTo>
                <a:lnTo>
                  <a:pt x="17330" y="15613"/>
                </a:lnTo>
                <a:lnTo>
                  <a:pt x="17330" y="15378"/>
                </a:lnTo>
                <a:lnTo>
                  <a:pt x="17079" y="15378"/>
                </a:lnTo>
                <a:lnTo>
                  <a:pt x="16828" y="15143"/>
                </a:lnTo>
                <a:lnTo>
                  <a:pt x="16577" y="15026"/>
                </a:lnTo>
                <a:lnTo>
                  <a:pt x="16326" y="15026"/>
                </a:lnTo>
                <a:lnTo>
                  <a:pt x="16074" y="15026"/>
                </a:lnTo>
                <a:lnTo>
                  <a:pt x="15572" y="14909"/>
                </a:lnTo>
                <a:lnTo>
                  <a:pt x="6028" y="14909"/>
                </a:lnTo>
                <a:lnTo>
                  <a:pt x="5526" y="15026"/>
                </a:lnTo>
                <a:lnTo>
                  <a:pt x="5274" y="15026"/>
                </a:lnTo>
                <a:lnTo>
                  <a:pt x="5023" y="15026"/>
                </a:lnTo>
                <a:lnTo>
                  <a:pt x="4772" y="15143"/>
                </a:lnTo>
                <a:lnTo>
                  <a:pt x="4521" y="15378"/>
                </a:lnTo>
                <a:lnTo>
                  <a:pt x="4270" y="15378"/>
                </a:lnTo>
                <a:lnTo>
                  <a:pt x="4270" y="15613"/>
                </a:lnTo>
                <a:lnTo>
                  <a:pt x="4019" y="15730"/>
                </a:lnTo>
                <a:lnTo>
                  <a:pt x="4019" y="19957"/>
                </a:lnTo>
                <a:lnTo>
                  <a:pt x="4270" y="20074"/>
                </a:lnTo>
                <a:lnTo>
                  <a:pt x="4270" y="20309"/>
                </a:lnTo>
                <a:lnTo>
                  <a:pt x="4521" y="20426"/>
                </a:lnTo>
                <a:lnTo>
                  <a:pt x="4772" y="20543"/>
                </a:lnTo>
                <a:lnTo>
                  <a:pt x="5023" y="20661"/>
                </a:lnTo>
                <a:lnTo>
                  <a:pt x="5274" y="20661"/>
                </a:lnTo>
                <a:lnTo>
                  <a:pt x="5526" y="20778"/>
                </a:lnTo>
                <a:lnTo>
                  <a:pt x="6028" y="20778"/>
                </a:lnTo>
                <a:close/>
              </a:path>
              <a:path w="21600" h="21600" extrusionOk="0">
                <a:moveTo>
                  <a:pt x="753" y="1291"/>
                </a:moveTo>
                <a:lnTo>
                  <a:pt x="2260" y="1291"/>
                </a:lnTo>
                <a:lnTo>
                  <a:pt x="2260" y="235"/>
                </a:lnTo>
                <a:lnTo>
                  <a:pt x="753" y="235"/>
                </a:lnTo>
                <a:lnTo>
                  <a:pt x="753" y="1291"/>
                </a:lnTo>
                <a:close/>
              </a:path>
              <a:path w="21600" h="21600" extrusionOk="0">
                <a:moveTo>
                  <a:pt x="753" y="2700"/>
                </a:moveTo>
                <a:lnTo>
                  <a:pt x="2260" y="2700"/>
                </a:lnTo>
                <a:lnTo>
                  <a:pt x="2260" y="1643"/>
                </a:lnTo>
                <a:lnTo>
                  <a:pt x="753" y="1643"/>
                </a:lnTo>
                <a:lnTo>
                  <a:pt x="753" y="2700"/>
                </a:lnTo>
                <a:close/>
              </a:path>
              <a:path w="21600" h="21600" extrusionOk="0">
                <a:moveTo>
                  <a:pt x="753" y="4109"/>
                </a:moveTo>
                <a:lnTo>
                  <a:pt x="2260" y="4109"/>
                </a:lnTo>
                <a:lnTo>
                  <a:pt x="2260" y="3052"/>
                </a:lnTo>
                <a:lnTo>
                  <a:pt x="753" y="3052"/>
                </a:lnTo>
                <a:lnTo>
                  <a:pt x="753" y="4109"/>
                </a:lnTo>
                <a:close/>
              </a:path>
              <a:path w="21600" h="21600" extrusionOk="0">
                <a:moveTo>
                  <a:pt x="753" y="5517"/>
                </a:moveTo>
                <a:lnTo>
                  <a:pt x="2260" y="5517"/>
                </a:lnTo>
                <a:lnTo>
                  <a:pt x="2260" y="4461"/>
                </a:lnTo>
                <a:lnTo>
                  <a:pt x="753" y="4461"/>
                </a:lnTo>
                <a:lnTo>
                  <a:pt x="753" y="5517"/>
                </a:lnTo>
                <a:close/>
              </a:path>
              <a:path w="21600" h="21600" extrusionOk="0">
                <a:moveTo>
                  <a:pt x="753" y="6926"/>
                </a:moveTo>
                <a:lnTo>
                  <a:pt x="2260" y="6926"/>
                </a:lnTo>
                <a:lnTo>
                  <a:pt x="2260" y="5870"/>
                </a:lnTo>
                <a:lnTo>
                  <a:pt x="753" y="5870"/>
                </a:lnTo>
                <a:lnTo>
                  <a:pt x="753" y="6926"/>
                </a:lnTo>
                <a:close/>
              </a:path>
              <a:path w="21600" h="21600" extrusionOk="0">
                <a:moveTo>
                  <a:pt x="753" y="8335"/>
                </a:moveTo>
                <a:lnTo>
                  <a:pt x="2260" y="8335"/>
                </a:lnTo>
                <a:lnTo>
                  <a:pt x="2260" y="7278"/>
                </a:lnTo>
                <a:lnTo>
                  <a:pt x="753" y="7278"/>
                </a:lnTo>
                <a:lnTo>
                  <a:pt x="753" y="8335"/>
                </a:lnTo>
                <a:close/>
              </a:path>
              <a:path w="21600" h="21600" extrusionOk="0">
                <a:moveTo>
                  <a:pt x="753" y="9743"/>
                </a:moveTo>
                <a:lnTo>
                  <a:pt x="2260" y="9743"/>
                </a:lnTo>
                <a:lnTo>
                  <a:pt x="2260" y="8687"/>
                </a:lnTo>
                <a:lnTo>
                  <a:pt x="753" y="8687"/>
                </a:lnTo>
                <a:lnTo>
                  <a:pt x="753" y="9743"/>
                </a:lnTo>
                <a:close/>
              </a:path>
              <a:path w="21600" h="21600" extrusionOk="0">
                <a:moveTo>
                  <a:pt x="753" y="11152"/>
                </a:moveTo>
                <a:lnTo>
                  <a:pt x="2260" y="11152"/>
                </a:lnTo>
                <a:lnTo>
                  <a:pt x="2260" y="10096"/>
                </a:lnTo>
                <a:lnTo>
                  <a:pt x="753" y="10096"/>
                </a:lnTo>
                <a:lnTo>
                  <a:pt x="753" y="11152"/>
                </a:lnTo>
                <a:close/>
              </a:path>
              <a:path w="21600" h="21600" extrusionOk="0">
                <a:moveTo>
                  <a:pt x="753" y="12561"/>
                </a:moveTo>
                <a:lnTo>
                  <a:pt x="2260" y="12561"/>
                </a:lnTo>
                <a:lnTo>
                  <a:pt x="2260" y="11504"/>
                </a:lnTo>
                <a:lnTo>
                  <a:pt x="753" y="11504"/>
                </a:lnTo>
                <a:lnTo>
                  <a:pt x="753" y="12561"/>
                </a:lnTo>
                <a:close/>
              </a:path>
              <a:path w="21600" h="21600" extrusionOk="0">
                <a:moveTo>
                  <a:pt x="753" y="13970"/>
                </a:moveTo>
                <a:lnTo>
                  <a:pt x="2260" y="13970"/>
                </a:lnTo>
                <a:lnTo>
                  <a:pt x="2260" y="12913"/>
                </a:lnTo>
                <a:lnTo>
                  <a:pt x="753" y="12913"/>
                </a:lnTo>
                <a:lnTo>
                  <a:pt x="753" y="13970"/>
                </a:lnTo>
                <a:close/>
              </a:path>
              <a:path w="21600" h="21600" extrusionOk="0">
                <a:moveTo>
                  <a:pt x="753" y="15378"/>
                </a:moveTo>
                <a:lnTo>
                  <a:pt x="2260" y="15378"/>
                </a:lnTo>
                <a:lnTo>
                  <a:pt x="2260" y="14322"/>
                </a:lnTo>
                <a:lnTo>
                  <a:pt x="753" y="14322"/>
                </a:lnTo>
                <a:lnTo>
                  <a:pt x="753" y="15378"/>
                </a:lnTo>
                <a:close/>
              </a:path>
              <a:path w="21600" h="21600" extrusionOk="0">
                <a:moveTo>
                  <a:pt x="753" y="16787"/>
                </a:moveTo>
                <a:lnTo>
                  <a:pt x="2260" y="16787"/>
                </a:lnTo>
                <a:lnTo>
                  <a:pt x="2260" y="15730"/>
                </a:lnTo>
                <a:lnTo>
                  <a:pt x="753" y="15730"/>
                </a:lnTo>
                <a:lnTo>
                  <a:pt x="753" y="16787"/>
                </a:lnTo>
                <a:close/>
              </a:path>
              <a:path w="21600" h="21600" extrusionOk="0">
                <a:moveTo>
                  <a:pt x="753" y="18196"/>
                </a:moveTo>
                <a:lnTo>
                  <a:pt x="2260" y="18196"/>
                </a:lnTo>
                <a:lnTo>
                  <a:pt x="2260" y="17139"/>
                </a:lnTo>
                <a:lnTo>
                  <a:pt x="753" y="17139"/>
                </a:lnTo>
                <a:lnTo>
                  <a:pt x="753" y="18196"/>
                </a:lnTo>
                <a:close/>
              </a:path>
              <a:path w="21600" h="21600" extrusionOk="0">
                <a:moveTo>
                  <a:pt x="753" y="19604"/>
                </a:moveTo>
                <a:lnTo>
                  <a:pt x="2260" y="19604"/>
                </a:lnTo>
                <a:lnTo>
                  <a:pt x="2260" y="18548"/>
                </a:lnTo>
                <a:lnTo>
                  <a:pt x="753" y="18548"/>
                </a:lnTo>
                <a:lnTo>
                  <a:pt x="753" y="19604"/>
                </a:lnTo>
                <a:close/>
              </a:path>
              <a:path w="21600" h="21600" extrusionOk="0">
                <a:moveTo>
                  <a:pt x="753" y="21013"/>
                </a:moveTo>
                <a:lnTo>
                  <a:pt x="2260" y="21013"/>
                </a:lnTo>
                <a:lnTo>
                  <a:pt x="2260" y="19957"/>
                </a:lnTo>
                <a:lnTo>
                  <a:pt x="753" y="19957"/>
                </a:lnTo>
                <a:lnTo>
                  <a:pt x="753" y="21013"/>
                </a:lnTo>
                <a:close/>
              </a:path>
              <a:path w="21600" h="21600" extrusionOk="0">
                <a:moveTo>
                  <a:pt x="19340" y="1409"/>
                </a:moveTo>
                <a:lnTo>
                  <a:pt x="20595" y="1409"/>
                </a:lnTo>
                <a:lnTo>
                  <a:pt x="20595" y="352"/>
                </a:lnTo>
                <a:lnTo>
                  <a:pt x="19340" y="352"/>
                </a:lnTo>
                <a:lnTo>
                  <a:pt x="19340" y="1409"/>
                </a:lnTo>
                <a:close/>
              </a:path>
              <a:path w="21600" h="21600" extrusionOk="0">
                <a:moveTo>
                  <a:pt x="19340" y="2700"/>
                </a:moveTo>
                <a:lnTo>
                  <a:pt x="20595" y="2700"/>
                </a:lnTo>
                <a:lnTo>
                  <a:pt x="20595" y="1643"/>
                </a:lnTo>
                <a:lnTo>
                  <a:pt x="19340" y="1643"/>
                </a:lnTo>
                <a:lnTo>
                  <a:pt x="19340" y="2700"/>
                </a:lnTo>
                <a:close/>
              </a:path>
              <a:path w="21600" h="21600" extrusionOk="0">
                <a:moveTo>
                  <a:pt x="19340" y="4109"/>
                </a:moveTo>
                <a:lnTo>
                  <a:pt x="20595" y="4109"/>
                </a:lnTo>
                <a:lnTo>
                  <a:pt x="20595" y="3052"/>
                </a:lnTo>
                <a:lnTo>
                  <a:pt x="19340" y="3052"/>
                </a:lnTo>
                <a:lnTo>
                  <a:pt x="19340" y="4109"/>
                </a:lnTo>
                <a:close/>
              </a:path>
              <a:path w="21600" h="21600" extrusionOk="0">
                <a:moveTo>
                  <a:pt x="19340" y="5517"/>
                </a:moveTo>
                <a:lnTo>
                  <a:pt x="20595" y="5517"/>
                </a:lnTo>
                <a:lnTo>
                  <a:pt x="20595" y="4461"/>
                </a:lnTo>
                <a:lnTo>
                  <a:pt x="19340" y="4461"/>
                </a:lnTo>
                <a:lnTo>
                  <a:pt x="19340" y="5517"/>
                </a:lnTo>
                <a:close/>
              </a:path>
              <a:path w="21600" h="21600" extrusionOk="0">
                <a:moveTo>
                  <a:pt x="19340" y="6926"/>
                </a:moveTo>
                <a:lnTo>
                  <a:pt x="20595" y="6926"/>
                </a:lnTo>
                <a:lnTo>
                  <a:pt x="20595" y="5870"/>
                </a:lnTo>
                <a:lnTo>
                  <a:pt x="19340" y="5870"/>
                </a:lnTo>
                <a:lnTo>
                  <a:pt x="19340" y="6926"/>
                </a:lnTo>
                <a:close/>
              </a:path>
              <a:path w="21600" h="21600" extrusionOk="0">
                <a:moveTo>
                  <a:pt x="19340" y="8335"/>
                </a:moveTo>
                <a:lnTo>
                  <a:pt x="20595" y="8335"/>
                </a:lnTo>
                <a:lnTo>
                  <a:pt x="20595" y="7278"/>
                </a:lnTo>
                <a:lnTo>
                  <a:pt x="19340" y="7278"/>
                </a:lnTo>
                <a:lnTo>
                  <a:pt x="19340" y="8335"/>
                </a:lnTo>
                <a:close/>
              </a:path>
              <a:path w="21600" h="21600" extrusionOk="0">
                <a:moveTo>
                  <a:pt x="19340" y="9743"/>
                </a:moveTo>
                <a:lnTo>
                  <a:pt x="20595" y="9743"/>
                </a:lnTo>
                <a:lnTo>
                  <a:pt x="20595" y="8687"/>
                </a:lnTo>
                <a:lnTo>
                  <a:pt x="19340" y="8687"/>
                </a:lnTo>
                <a:lnTo>
                  <a:pt x="19340" y="9743"/>
                </a:lnTo>
                <a:close/>
              </a:path>
              <a:path w="21600" h="21600" extrusionOk="0">
                <a:moveTo>
                  <a:pt x="19340" y="11152"/>
                </a:moveTo>
                <a:lnTo>
                  <a:pt x="20595" y="11152"/>
                </a:lnTo>
                <a:lnTo>
                  <a:pt x="20595" y="10096"/>
                </a:lnTo>
                <a:lnTo>
                  <a:pt x="19340" y="10096"/>
                </a:lnTo>
                <a:lnTo>
                  <a:pt x="19340" y="11152"/>
                </a:lnTo>
                <a:close/>
              </a:path>
              <a:path w="21600" h="21600" extrusionOk="0">
                <a:moveTo>
                  <a:pt x="19340" y="12561"/>
                </a:moveTo>
                <a:lnTo>
                  <a:pt x="20595" y="12561"/>
                </a:lnTo>
                <a:lnTo>
                  <a:pt x="20595" y="11504"/>
                </a:lnTo>
                <a:lnTo>
                  <a:pt x="19340" y="11504"/>
                </a:lnTo>
                <a:lnTo>
                  <a:pt x="19340" y="12561"/>
                </a:lnTo>
                <a:close/>
              </a:path>
              <a:path w="21600" h="21600" extrusionOk="0">
                <a:moveTo>
                  <a:pt x="19340" y="13970"/>
                </a:moveTo>
                <a:lnTo>
                  <a:pt x="20595" y="13970"/>
                </a:lnTo>
                <a:lnTo>
                  <a:pt x="20595" y="12913"/>
                </a:lnTo>
                <a:lnTo>
                  <a:pt x="19340" y="12913"/>
                </a:lnTo>
                <a:lnTo>
                  <a:pt x="19340" y="13970"/>
                </a:lnTo>
                <a:close/>
              </a:path>
              <a:path w="21600" h="21600" extrusionOk="0">
                <a:moveTo>
                  <a:pt x="19340" y="15378"/>
                </a:moveTo>
                <a:lnTo>
                  <a:pt x="20595" y="15378"/>
                </a:lnTo>
                <a:lnTo>
                  <a:pt x="20595" y="14322"/>
                </a:lnTo>
                <a:lnTo>
                  <a:pt x="19340" y="14322"/>
                </a:lnTo>
                <a:lnTo>
                  <a:pt x="19340" y="15378"/>
                </a:lnTo>
                <a:close/>
              </a:path>
              <a:path w="21600" h="21600" extrusionOk="0">
                <a:moveTo>
                  <a:pt x="19340" y="16787"/>
                </a:moveTo>
                <a:lnTo>
                  <a:pt x="20595" y="16787"/>
                </a:lnTo>
                <a:lnTo>
                  <a:pt x="20595" y="15730"/>
                </a:lnTo>
                <a:lnTo>
                  <a:pt x="19340" y="15730"/>
                </a:lnTo>
                <a:lnTo>
                  <a:pt x="19340" y="16787"/>
                </a:lnTo>
                <a:close/>
              </a:path>
              <a:path w="21600" h="21600" extrusionOk="0">
                <a:moveTo>
                  <a:pt x="19340" y="18196"/>
                </a:moveTo>
                <a:lnTo>
                  <a:pt x="20595" y="18196"/>
                </a:lnTo>
                <a:lnTo>
                  <a:pt x="20595" y="17139"/>
                </a:lnTo>
                <a:lnTo>
                  <a:pt x="19340" y="17139"/>
                </a:lnTo>
                <a:lnTo>
                  <a:pt x="19340" y="18196"/>
                </a:lnTo>
                <a:close/>
              </a:path>
              <a:path w="21600" h="21600" extrusionOk="0">
                <a:moveTo>
                  <a:pt x="19340" y="19604"/>
                </a:moveTo>
                <a:lnTo>
                  <a:pt x="20595" y="19604"/>
                </a:lnTo>
                <a:lnTo>
                  <a:pt x="20595" y="18548"/>
                </a:lnTo>
                <a:lnTo>
                  <a:pt x="19340" y="18548"/>
                </a:lnTo>
                <a:lnTo>
                  <a:pt x="19340" y="19604"/>
                </a:lnTo>
                <a:close/>
              </a:path>
              <a:path w="21600" h="21600" extrusionOk="0">
                <a:moveTo>
                  <a:pt x="19340" y="21013"/>
                </a:moveTo>
                <a:lnTo>
                  <a:pt x="20595" y="21013"/>
                </a:lnTo>
                <a:lnTo>
                  <a:pt x="20595" y="19957"/>
                </a:lnTo>
                <a:lnTo>
                  <a:pt x="19340" y="19957"/>
                </a:lnTo>
                <a:lnTo>
                  <a:pt x="19340" y="21013"/>
                </a:lnTo>
                <a:close/>
              </a:path>
            </a:pathLst>
          </a:custGeom>
          <a:solidFill>
            <a:srgbClr val="FFFFCC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2879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8">
            <a:extLst>
              <a:ext uri="{FF2B5EF4-FFF2-40B4-BE49-F238E27FC236}">
                <a16:creationId xmlns:a16="http://schemas.microsoft.com/office/drawing/2014/main" id="{DF494FD4-3D0B-DB4B-9605-C3984ED60C0B}"/>
              </a:ext>
            </a:extLst>
          </p:cNvPr>
          <p:cNvSpPr/>
          <p:nvPr/>
        </p:nvSpPr>
        <p:spPr>
          <a:xfrm>
            <a:off x="1" y="3983936"/>
            <a:ext cx="7228822" cy="2899464"/>
          </a:xfrm>
          <a:custGeom>
            <a:avLst/>
            <a:gdLst>
              <a:gd name="connsiteX0" fmla="*/ 11017 w 4152900"/>
              <a:gd name="connsiteY0" fmla="*/ 2743200 h 2743200"/>
              <a:gd name="connsiteX1" fmla="*/ 0 w 4152900"/>
              <a:gd name="connsiteY1" fmla="*/ 2071172 h 2743200"/>
              <a:gd name="connsiteX2" fmla="*/ 132202 w 4152900"/>
              <a:gd name="connsiteY2" fmla="*/ 1068637 h 2743200"/>
              <a:gd name="connsiteX3" fmla="*/ 429658 w 4152900"/>
              <a:gd name="connsiteY3" fmla="*/ 407625 h 2743200"/>
              <a:gd name="connsiteX4" fmla="*/ 1112704 w 4152900"/>
              <a:gd name="connsiteY4" fmla="*/ 22034 h 2743200"/>
              <a:gd name="connsiteX5" fmla="*/ 1333041 w 4152900"/>
              <a:gd name="connsiteY5" fmla="*/ 0 h 2743200"/>
              <a:gd name="connsiteX6" fmla="*/ 782198 w 4152900"/>
              <a:gd name="connsiteY6" fmla="*/ 462709 h 2743200"/>
              <a:gd name="connsiteX7" fmla="*/ 661012 w 4152900"/>
              <a:gd name="connsiteY7" fmla="*/ 638979 h 2743200"/>
              <a:gd name="connsiteX8" fmla="*/ 583894 w 4152900"/>
              <a:gd name="connsiteY8" fmla="*/ 969485 h 2743200"/>
              <a:gd name="connsiteX9" fmla="*/ 561860 w 4152900"/>
              <a:gd name="connsiteY9" fmla="*/ 1465244 h 2743200"/>
              <a:gd name="connsiteX10" fmla="*/ 572877 w 4152900"/>
              <a:gd name="connsiteY10" fmla="*/ 1630497 h 2743200"/>
              <a:gd name="connsiteX11" fmla="*/ 727113 w 4152900"/>
              <a:gd name="connsiteY11" fmla="*/ 1806767 h 2743200"/>
              <a:gd name="connsiteX12" fmla="*/ 1255923 w 4152900"/>
              <a:gd name="connsiteY12" fmla="*/ 2049138 h 2743200"/>
              <a:gd name="connsiteX13" fmla="*/ 1685581 w 4152900"/>
              <a:gd name="connsiteY13" fmla="*/ 2291509 h 2743200"/>
              <a:gd name="connsiteX14" fmla="*/ 2247441 w 4152900"/>
              <a:gd name="connsiteY14" fmla="*/ 2500829 h 2743200"/>
              <a:gd name="connsiteX15" fmla="*/ 2655065 w 4152900"/>
              <a:gd name="connsiteY15" fmla="*/ 2577947 h 2743200"/>
              <a:gd name="connsiteX16" fmla="*/ 3327094 w 4152900"/>
              <a:gd name="connsiteY16" fmla="*/ 2644049 h 2743200"/>
              <a:gd name="connsiteX17" fmla="*/ 4152900 w 4152900"/>
              <a:gd name="connsiteY17" fmla="*/ 2724992 h 2743200"/>
              <a:gd name="connsiteX18" fmla="*/ 11017 w 4152900"/>
              <a:gd name="connsiteY18" fmla="*/ 2743200 h 2743200"/>
              <a:gd name="connsiteX0" fmla="*/ 11017 w 4419600"/>
              <a:gd name="connsiteY0" fmla="*/ 2743200 h 2763092"/>
              <a:gd name="connsiteX1" fmla="*/ 0 w 4419600"/>
              <a:gd name="connsiteY1" fmla="*/ 2071172 h 2763092"/>
              <a:gd name="connsiteX2" fmla="*/ 132202 w 4419600"/>
              <a:gd name="connsiteY2" fmla="*/ 1068637 h 2763092"/>
              <a:gd name="connsiteX3" fmla="*/ 429658 w 4419600"/>
              <a:gd name="connsiteY3" fmla="*/ 407625 h 2763092"/>
              <a:gd name="connsiteX4" fmla="*/ 1112704 w 4419600"/>
              <a:gd name="connsiteY4" fmla="*/ 22034 h 2763092"/>
              <a:gd name="connsiteX5" fmla="*/ 1333041 w 4419600"/>
              <a:gd name="connsiteY5" fmla="*/ 0 h 2763092"/>
              <a:gd name="connsiteX6" fmla="*/ 782198 w 4419600"/>
              <a:gd name="connsiteY6" fmla="*/ 462709 h 2763092"/>
              <a:gd name="connsiteX7" fmla="*/ 661012 w 4419600"/>
              <a:gd name="connsiteY7" fmla="*/ 638979 h 2763092"/>
              <a:gd name="connsiteX8" fmla="*/ 583894 w 4419600"/>
              <a:gd name="connsiteY8" fmla="*/ 969485 h 2763092"/>
              <a:gd name="connsiteX9" fmla="*/ 561860 w 4419600"/>
              <a:gd name="connsiteY9" fmla="*/ 1465244 h 2763092"/>
              <a:gd name="connsiteX10" fmla="*/ 572877 w 4419600"/>
              <a:gd name="connsiteY10" fmla="*/ 1630497 h 2763092"/>
              <a:gd name="connsiteX11" fmla="*/ 727113 w 4419600"/>
              <a:gd name="connsiteY11" fmla="*/ 1806767 h 2763092"/>
              <a:gd name="connsiteX12" fmla="*/ 1255923 w 4419600"/>
              <a:gd name="connsiteY12" fmla="*/ 2049138 h 2763092"/>
              <a:gd name="connsiteX13" fmla="*/ 1685581 w 4419600"/>
              <a:gd name="connsiteY13" fmla="*/ 2291509 h 2763092"/>
              <a:gd name="connsiteX14" fmla="*/ 2247441 w 4419600"/>
              <a:gd name="connsiteY14" fmla="*/ 2500829 h 2763092"/>
              <a:gd name="connsiteX15" fmla="*/ 2655065 w 4419600"/>
              <a:gd name="connsiteY15" fmla="*/ 2577947 h 2763092"/>
              <a:gd name="connsiteX16" fmla="*/ 3327094 w 4419600"/>
              <a:gd name="connsiteY16" fmla="*/ 2644049 h 2763092"/>
              <a:gd name="connsiteX17" fmla="*/ 4419600 w 4419600"/>
              <a:gd name="connsiteY17" fmla="*/ 2763092 h 2763092"/>
              <a:gd name="connsiteX18" fmla="*/ 11017 w 4419600"/>
              <a:gd name="connsiteY18" fmla="*/ 2743200 h 2763092"/>
              <a:gd name="connsiteX0" fmla="*/ 11017 w 4419600"/>
              <a:gd name="connsiteY0" fmla="*/ 2819400 h 2839292"/>
              <a:gd name="connsiteX1" fmla="*/ 0 w 4419600"/>
              <a:gd name="connsiteY1" fmla="*/ 2147372 h 2839292"/>
              <a:gd name="connsiteX2" fmla="*/ 132202 w 4419600"/>
              <a:gd name="connsiteY2" fmla="*/ 1144837 h 2839292"/>
              <a:gd name="connsiteX3" fmla="*/ 429658 w 4419600"/>
              <a:gd name="connsiteY3" fmla="*/ 483825 h 2839292"/>
              <a:gd name="connsiteX4" fmla="*/ 1112704 w 4419600"/>
              <a:gd name="connsiteY4" fmla="*/ 98234 h 2839292"/>
              <a:gd name="connsiteX5" fmla="*/ 1548941 w 4419600"/>
              <a:gd name="connsiteY5" fmla="*/ 0 h 2839292"/>
              <a:gd name="connsiteX6" fmla="*/ 782198 w 4419600"/>
              <a:gd name="connsiteY6" fmla="*/ 538909 h 2839292"/>
              <a:gd name="connsiteX7" fmla="*/ 661012 w 4419600"/>
              <a:gd name="connsiteY7" fmla="*/ 715179 h 2839292"/>
              <a:gd name="connsiteX8" fmla="*/ 583894 w 4419600"/>
              <a:gd name="connsiteY8" fmla="*/ 1045685 h 2839292"/>
              <a:gd name="connsiteX9" fmla="*/ 561860 w 4419600"/>
              <a:gd name="connsiteY9" fmla="*/ 1541444 h 2839292"/>
              <a:gd name="connsiteX10" fmla="*/ 572877 w 4419600"/>
              <a:gd name="connsiteY10" fmla="*/ 1706697 h 2839292"/>
              <a:gd name="connsiteX11" fmla="*/ 727113 w 4419600"/>
              <a:gd name="connsiteY11" fmla="*/ 1882967 h 2839292"/>
              <a:gd name="connsiteX12" fmla="*/ 1255923 w 4419600"/>
              <a:gd name="connsiteY12" fmla="*/ 2125338 h 2839292"/>
              <a:gd name="connsiteX13" fmla="*/ 1685581 w 4419600"/>
              <a:gd name="connsiteY13" fmla="*/ 2367709 h 2839292"/>
              <a:gd name="connsiteX14" fmla="*/ 2247441 w 4419600"/>
              <a:gd name="connsiteY14" fmla="*/ 2577029 h 2839292"/>
              <a:gd name="connsiteX15" fmla="*/ 2655065 w 4419600"/>
              <a:gd name="connsiteY15" fmla="*/ 2654147 h 2839292"/>
              <a:gd name="connsiteX16" fmla="*/ 3327094 w 4419600"/>
              <a:gd name="connsiteY16" fmla="*/ 2720249 h 2839292"/>
              <a:gd name="connsiteX17" fmla="*/ 4419600 w 4419600"/>
              <a:gd name="connsiteY17" fmla="*/ 2839292 h 2839292"/>
              <a:gd name="connsiteX18" fmla="*/ 11017 w 4419600"/>
              <a:gd name="connsiteY18" fmla="*/ 2819400 h 2839292"/>
              <a:gd name="connsiteX0" fmla="*/ 11017 w 4419600"/>
              <a:gd name="connsiteY0" fmla="*/ 2819400 h 2839292"/>
              <a:gd name="connsiteX1" fmla="*/ 0 w 4419600"/>
              <a:gd name="connsiteY1" fmla="*/ 2147372 h 2839292"/>
              <a:gd name="connsiteX2" fmla="*/ 132202 w 4419600"/>
              <a:gd name="connsiteY2" fmla="*/ 1144837 h 2839292"/>
              <a:gd name="connsiteX3" fmla="*/ 429658 w 4419600"/>
              <a:gd name="connsiteY3" fmla="*/ 483825 h 2839292"/>
              <a:gd name="connsiteX4" fmla="*/ 947604 w 4419600"/>
              <a:gd name="connsiteY4" fmla="*/ 187134 h 2839292"/>
              <a:gd name="connsiteX5" fmla="*/ 1548941 w 4419600"/>
              <a:gd name="connsiteY5" fmla="*/ 0 h 2839292"/>
              <a:gd name="connsiteX6" fmla="*/ 782198 w 4419600"/>
              <a:gd name="connsiteY6" fmla="*/ 538909 h 2839292"/>
              <a:gd name="connsiteX7" fmla="*/ 661012 w 4419600"/>
              <a:gd name="connsiteY7" fmla="*/ 715179 h 2839292"/>
              <a:gd name="connsiteX8" fmla="*/ 583894 w 4419600"/>
              <a:gd name="connsiteY8" fmla="*/ 1045685 h 2839292"/>
              <a:gd name="connsiteX9" fmla="*/ 561860 w 4419600"/>
              <a:gd name="connsiteY9" fmla="*/ 1541444 h 2839292"/>
              <a:gd name="connsiteX10" fmla="*/ 572877 w 4419600"/>
              <a:gd name="connsiteY10" fmla="*/ 1706697 h 2839292"/>
              <a:gd name="connsiteX11" fmla="*/ 727113 w 4419600"/>
              <a:gd name="connsiteY11" fmla="*/ 1882967 h 2839292"/>
              <a:gd name="connsiteX12" fmla="*/ 1255923 w 4419600"/>
              <a:gd name="connsiteY12" fmla="*/ 2125338 h 2839292"/>
              <a:gd name="connsiteX13" fmla="*/ 1685581 w 4419600"/>
              <a:gd name="connsiteY13" fmla="*/ 2367709 h 2839292"/>
              <a:gd name="connsiteX14" fmla="*/ 2247441 w 4419600"/>
              <a:gd name="connsiteY14" fmla="*/ 2577029 h 2839292"/>
              <a:gd name="connsiteX15" fmla="*/ 2655065 w 4419600"/>
              <a:gd name="connsiteY15" fmla="*/ 2654147 h 2839292"/>
              <a:gd name="connsiteX16" fmla="*/ 3327094 w 4419600"/>
              <a:gd name="connsiteY16" fmla="*/ 2720249 h 2839292"/>
              <a:gd name="connsiteX17" fmla="*/ 4419600 w 4419600"/>
              <a:gd name="connsiteY17" fmla="*/ 2839292 h 2839292"/>
              <a:gd name="connsiteX18" fmla="*/ 11017 w 4419600"/>
              <a:gd name="connsiteY18" fmla="*/ 2819400 h 2839292"/>
              <a:gd name="connsiteX0" fmla="*/ 11017 w 4419600"/>
              <a:gd name="connsiteY0" fmla="*/ 2819400 h 2839292"/>
              <a:gd name="connsiteX1" fmla="*/ 0 w 4419600"/>
              <a:gd name="connsiteY1" fmla="*/ 2147372 h 2839292"/>
              <a:gd name="connsiteX2" fmla="*/ 132202 w 4419600"/>
              <a:gd name="connsiteY2" fmla="*/ 1144837 h 2839292"/>
              <a:gd name="connsiteX3" fmla="*/ 429658 w 4419600"/>
              <a:gd name="connsiteY3" fmla="*/ 483825 h 2839292"/>
              <a:gd name="connsiteX4" fmla="*/ 947604 w 4419600"/>
              <a:gd name="connsiteY4" fmla="*/ 187134 h 2839292"/>
              <a:gd name="connsiteX5" fmla="*/ 1548941 w 4419600"/>
              <a:gd name="connsiteY5" fmla="*/ 0 h 2839292"/>
              <a:gd name="connsiteX6" fmla="*/ 1054100 w 4419600"/>
              <a:gd name="connsiteY6" fmla="*/ 273892 h 2839292"/>
              <a:gd name="connsiteX7" fmla="*/ 782198 w 4419600"/>
              <a:gd name="connsiteY7" fmla="*/ 538909 h 2839292"/>
              <a:gd name="connsiteX8" fmla="*/ 661012 w 4419600"/>
              <a:gd name="connsiteY8" fmla="*/ 715179 h 2839292"/>
              <a:gd name="connsiteX9" fmla="*/ 583894 w 4419600"/>
              <a:gd name="connsiteY9" fmla="*/ 1045685 h 2839292"/>
              <a:gd name="connsiteX10" fmla="*/ 561860 w 4419600"/>
              <a:gd name="connsiteY10" fmla="*/ 1541444 h 2839292"/>
              <a:gd name="connsiteX11" fmla="*/ 572877 w 4419600"/>
              <a:gd name="connsiteY11" fmla="*/ 1706697 h 2839292"/>
              <a:gd name="connsiteX12" fmla="*/ 727113 w 4419600"/>
              <a:gd name="connsiteY12" fmla="*/ 1882967 h 2839292"/>
              <a:gd name="connsiteX13" fmla="*/ 1255923 w 4419600"/>
              <a:gd name="connsiteY13" fmla="*/ 2125338 h 2839292"/>
              <a:gd name="connsiteX14" fmla="*/ 1685581 w 4419600"/>
              <a:gd name="connsiteY14" fmla="*/ 2367709 h 2839292"/>
              <a:gd name="connsiteX15" fmla="*/ 2247441 w 4419600"/>
              <a:gd name="connsiteY15" fmla="*/ 2577029 h 2839292"/>
              <a:gd name="connsiteX16" fmla="*/ 2655065 w 4419600"/>
              <a:gd name="connsiteY16" fmla="*/ 2654147 h 2839292"/>
              <a:gd name="connsiteX17" fmla="*/ 3327094 w 4419600"/>
              <a:gd name="connsiteY17" fmla="*/ 2720249 h 2839292"/>
              <a:gd name="connsiteX18" fmla="*/ 4419600 w 4419600"/>
              <a:gd name="connsiteY18" fmla="*/ 2839292 h 2839292"/>
              <a:gd name="connsiteX19" fmla="*/ 11017 w 4419600"/>
              <a:gd name="connsiteY19" fmla="*/ 2819400 h 2839292"/>
              <a:gd name="connsiteX0" fmla="*/ 11017 w 4419600"/>
              <a:gd name="connsiteY0" fmla="*/ 2819400 h 2839292"/>
              <a:gd name="connsiteX1" fmla="*/ 0 w 4419600"/>
              <a:gd name="connsiteY1" fmla="*/ 2147372 h 2839292"/>
              <a:gd name="connsiteX2" fmla="*/ 132202 w 4419600"/>
              <a:gd name="connsiteY2" fmla="*/ 1144837 h 2839292"/>
              <a:gd name="connsiteX3" fmla="*/ 429658 w 4419600"/>
              <a:gd name="connsiteY3" fmla="*/ 483825 h 2839292"/>
              <a:gd name="connsiteX4" fmla="*/ 947604 w 4419600"/>
              <a:gd name="connsiteY4" fmla="*/ 187134 h 2839292"/>
              <a:gd name="connsiteX5" fmla="*/ 1548941 w 4419600"/>
              <a:gd name="connsiteY5" fmla="*/ 0 h 2839292"/>
              <a:gd name="connsiteX6" fmla="*/ 1054100 w 4419600"/>
              <a:gd name="connsiteY6" fmla="*/ 273892 h 2839292"/>
              <a:gd name="connsiteX7" fmla="*/ 782198 w 4419600"/>
              <a:gd name="connsiteY7" fmla="*/ 538909 h 2839292"/>
              <a:gd name="connsiteX8" fmla="*/ 661012 w 4419600"/>
              <a:gd name="connsiteY8" fmla="*/ 715179 h 2839292"/>
              <a:gd name="connsiteX9" fmla="*/ 583894 w 4419600"/>
              <a:gd name="connsiteY9" fmla="*/ 1045685 h 2839292"/>
              <a:gd name="connsiteX10" fmla="*/ 561860 w 4419600"/>
              <a:gd name="connsiteY10" fmla="*/ 1541444 h 2839292"/>
              <a:gd name="connsiteX11" fmla="*/ 572877 w 4419600"/>
              <a:gd name="connsiteY11" fmla="*/ 1706697 h 2839292"/>
              <a:gd name="connsiteX12" fmla="*/ 727113 w 4419600"/>
              <a:gd name="connsiteY12" fmla="*/ 1882967 h 2839292"/>
              <a:gd name="connsiteX13" fmla="*/ 1090823 w 4419600"/>
              <a:gd name="connsiteY13" fmla="*/ 2201538 h 2839292"/>
              <a:gd name="connsiteX14" fmla="*/ 1685581 w 4419600"/>
              <a:gd name="connsiteY14" fmla="*/ 2367709 h 2839292"/>
              <a:gd name="connsiteX15" fmla="*/ 2247441 w 4419600"/>
              <a:gd name="connsiteY15" fmla="*/ 2577029 h 2839292"/>
              <a:gd name="connsiteX16" fmla="*/ 2655065 w 4419600"/>
              <a:gd name="connsiteY16" fmla="*/ 2654147 h 2839292"/>
              <a:gd name="connsiteX17" fmla="*/ 3327094 w 4419600"/>
              <a:gd name="connsiteY17" fmla="*/ 2720249 h 2839292"/>
              <a:gd name="connsiteX18" fmla="*/ 4419600 w 4419600"/>
              <a:gd name="connsiteY18" fmla="*/ 2839292 h 2839292"/>
              <a:gd name="connsiteX19" fmla="*/ 11017 w 4419600"/>
              <a:gd name="connsiteY19" fmla="*/ 2819400 h 2839292"/>
              <a:gd name="connsiteX0" fmla="*/ 11017 w 4419600"/>
              <a:gd name="connsiteY0" fmla="*/ 2819400 h 2839292"/>
              <a:gd name="connsiteX1" fmla="*/ 0 w 4419600"/>
              <a:gd name="connsiteY1" fmla="*/ 2147372 h 2839292"/>
              <a:gd name="connsiteX2" fmla="*/ 132202 w 4419600"/>
              <a:gd name="connsiteY2" fmla="*/ 1144837 h 2839292"/>
              <a:gd name="connsiteX3" fmla="*/ 429658 w 4419600"/>
              <a:gd name="connsiteY3" fmla="*/ 483825 h 2839292"/>
              <a:gd name="connsiteX4" fmla="*/ 947604 w 4419600"/>
              <a:gd name="connsiteY4" fmla="*/ 187134 h 2839292"/>
              <a:gd name="connsiteX5" fmla="*/ 1548941 w 4419600"/>
              <a:gd name="connsiteY5" fmla="*/ 0 h 2839292"/>
              <a:gd name="connsiteX6" fmla="*/ 1054100 w 4419600"/>
              <a:gd name="connsiteY6" fmla="*/ 273892 h 2839292"/>
              <a:gd name="connsiteX7" fmla="*/ 782198 w 4419600"/>
              <a:gd name="connsiteY7" fmla="*/ 538909 h 2839292"/>
              <a:gd name="connsiteX8" fmla="*/ 661012 w 4419600"/>
              <a:gd name="connsiteY8" fmla="*/ 715179 h 2839292"/>
              <a:gd name="connsiteX9" fmla="*/ 583894 w 4419600"/>
              <a:gd name="connsiteY9" fmla="*/ 1045685 h 2839292"/>
              <a:gd name="connsiteX10" fmla="*/ 561860 w 4419600"/>
              <a:gd name="connsiteY10" fmla="*/ 1541444 h 2839292"/>
              <a:gd name="connsiteX11" fmla="*/ 572877 w 4419600"/>
              <a:gd name="connsiteY11" fmla="*/ 1706697 h 2839292"/>
              <a:gd name="connsiteX12" fmla="*/ 727113 w 4419600"/>
              <a:gd name="connsiteY12" fmla="*/ 1882967 h 2839292"/>
              <a:gd name="connsiteX13" fmla="*/ 1090823 w 4419600"/>
              <a:gd name="connsiteY13" fmla="*/ 2201538 h 2839292"/>
              <a:gd name="connsiteX14" fmla="*/ 1672881 w 4419600"/>
              <a:gd name="connsiteY14" fmla="*/ 2456609 h 2839292"/>
              <a:gd name="connsiteX15" fmla="*/ 2247441 w 4419600"/>
              <a:gd name="connsiteY15" fmla="*/ 2577029 h 2839292"/>
              <a:gd name="connsiteX16" fmla="*/ 2655065 w 4419600"/>
              <a:gd name="connsiteY16" fmla="*/ 2654147 h 2839292"/>
              <a:gd name="connsiteX17" fmla="*/ 3327094 w 4419600"/>
              <a:gd name="connsiteY17" fmla="*/ 2720249 h 2839292"/>
              <a:gd name="connsiteX18" fmla="*/ 4419600 w 4419600"/>
              <a:gd name="connsiteY18" fmla="*/ 2839292 h 2839292"/>
              <a:gd name="connsiteX19" fmla="*/ 11017 w 4419600"/>
              <a:gd name="connsiteY19" fmla="*/ 2819400 h 2839292"/>
              <a:gd name="connsiteX0" fmla="*/ 11017 w 4419600"/>
              <a:gd name="connsiteY0" fmla="*/ 2852058 h 2871950"/>
              <a:gd name="connsiteX1" fmla="*/ 0 w 4419600"/>
              <a:gd name="connsiteY1" fmla="*/ 2180030 h 2871950"/>
              <a:gd name="connsiteX2" fmla="*/ 132202 w 4419600"/>
              <a:gd name="connsiteY2" fmla="*/ 1177495 h 2871950"/>
              <a:gd name="connsiteX3" fmla="*/ 429658 w 4419600"/>
              <a:gd name="connsiteY3" fmla="*/ 516483 h 2871950"/>
              <a:gd name="connsiteX4" fmla="*/ 947604 w 4419600"/>
              <a:gd name="connsiteY4" fmla="*/ 219792 h 2871950"/>
              <a:gd name="connsiteX5" fmla="*/ 1875513 w 4419600"/>
              <a:gd name="connsiteY5" fmla="*/ 0 h 2871950"/>
              <a:gd name="connsiteX6" fmla="*/ 1054100 w 4419600"/>
              <a:gd name="connsiteY6" fmla="*/ 306550 h 2871950"/>
              <a:gd name="connsiteX7" fmla="*/ 782198 w 4419600"/>
              <a:gd name="connsiteY7" fmla="*/ 571567 h 2871950"/>
              <a:gd name="connsiteX8" fmla="*/ 661012 w 4419600"/>
              <a:gd name="connsiteY8" fmla="*/ 747837 h 2871950"/>
              <a:gd name="connsiteX9" fmla="*/ 583894 w 4419600"/>
              <a:gd name="connsiteY9" fmla="*/ 1078343 h 2871950"/>
              <a:gd name="connsiteX10" fmla="*/ 561860 w 4419600"/>
              <a:gd name="connsiteY10" fmla="*/ 1574102 h 2871950"/>
              <a:gd name="connsiteX11" fmla="*/ 572877 w 4419600"/>
              <a:gd name="connsiteY11" fmla="*/ 1739355 h 2871950"/>
              <a:gd name="connsiteX12" fmla="*/ 727113 w 4419600"/>
              <a:gd name="connsiteY12" fmla="*/ 1915625 h 2871950"/>
              <a:gd name="connsiteX13" fmla="*/ 1090823 w 4419600"/>
              <a:gd name="connsiteY13" fmla="*/ 2234196 h 2871950"/>
              <a:gd name="connsiteX14" fmla="*/ 1672881 w 4419600"/>
              <a:gd name="connsiteY14" fmla="*/ 2489267 h 2871950"/>
              <a:gd name="connsiteX15" fmla="*/ 2247441 w 4419600"/>
              <a:gd name="connsiteY15" fmla="*/ 2609687 h 2871950"/>
              <a:gd name="connsiteX16" fmla="*/ 2655065 w 4419600"/>
              <a:gd name="connsiteY16" fmla="*/ 2686805 h 2871950"/>
              <a:gd name="connsiteX17" fmla="*/ 3327094 w 4419600"/>
              <a:gd name="connsiteY17" fmla="*/ 2752907 h 2871950"/>
              <a:gd name="connsiteX18" fmla="*/ 4419600 w 4419600"/>
              <a:gd name="connsiteY18" fmla="*/ 2871950 h 2871950"/>
              <a:gd name="connsiteX19" fmla="*/ 11017 w 4419600"/>
              <a:gd name="connsiteY19" fmla="*/ 2852058 h 2871950"/>
              <a:gd name="connsiteX0" fmla="*/ 11017 w 4419600"/>
              <a:gd name="connsiteY0" fmla="*/ 2852058 h 2871950"/>
              <a:gd name="connsiteX1" fmla="*/ 0 w 4419600"/>
              <a:gd name="connsiteY1" fmla="*/ 2180030 h 2871950"/>
              <a:gd name="connsiteX2" fmla="*/ 132202 w 4419600"/>
              <a:gd name="connsiteY2" fmla="*/ 1177495 h 2871950"/>
              <a:gd name="connsiteX3" fmla="*/ 429658 w 4419600"/>
              <a:gd name="connsiteY3" fmla="*/ 516483 h 2871950"/>
              <a:gd name="connsiteX4" fmla="*/ 947604 w 4419600"/>
              <a:gd name="connsiteY4" fmla="*/ 219792 h 2871950"/>
              <a:gd name="connsiteX5" fmla="*/ 1875513 w 4419600"/>
              <a:gd name="connsiteY5" fmla="*/ 0 h 2871950"/>
              <a:gd name="connsiteX6" fmla="*/ 1103086 w 4419600"/>
              <a:gd name="connsiteY6" fmla="*/ 404521 h 2871950"/>
              <a:gd name="connsiteX7" fmla="*/ 782198 w 4419600"/>
              <a:gd name="connsiteY7" fmla="*/ 571567 h 2871950"/>
              <a:gd name="connsiteX8" fmla="*/ 661012 w 4419600"/>
              <a:gd name="connsiteY8" fmla="*/ 747837 h 2871950"/>
              <a:gd name="connsiteX9" fmla="*/ 583894 w 4419600"/>
              <a:gd name="connsiteY9" fmla="*/ 1078343 h 2871950"/>
              <a:gd name="connsiteX10" fmla="*/ 561860 w 4419600"/>
              <a:gd name="connsiteY10" fmla="*/ 1574102 h 2871950"/>
              <a:gd name="connsiteX11" fmla="*/ 572877 w 4419600"/>
              <a:gd name="connsiteY11" fmla="*/ 1739355 h 2871950"/>
              <a:gd name="connsiteX12" fmla="*/ 727113 w 4419600"/>
              <a:gd name="connsiteY12" fmla="*/ 1915625 h 2871950"/>
              <a:gd name="connsiteX13" fmla="*/ 1090823 w 4419600"/>
              <a:gd name="connsiteY13" fmla="*/ 2234196 h 2871950"/>
              <a:gd name="connsiteX14" fmla="*/ 1672881 w 4419600"/>
              <a:gd name="connsiteY14" fmla="*/ 2489267 h 2871950"/>
              <a:gd name="connsiteX15" fmla="*/ 2247441 w 4419600"/>
              <a:gd name="connsiteY15" fmla="*/ 2609687 h 2871950"/>
              <a:gd name="connsiteX16" fmla="*/ 2655065 w 4419600"/>
              <a:gd name="connsiteY16" fmla="*/ 2686805 h 2871950"/>
              <a:gd name="connsiteX17" fmla="*/ 3327094 w 4419600"/>
              <a:gd name="connsiteY17" fmla="*/ 2752907 h 2871950"/>
              <a:gd name="connsiteX18" fmla="*/ 4419600 w 4419600"/>
              <a:gd name="connsiteY18" fmla="*/ 2871950 h 2871950"/>
              <a:gd name="connsiteX19" fmla="*/ 11017 w 4419600"/>
              <a:gd name="connsiteY19" fmla="*/ 2852058 h 2871950"/>
              <a:gd name="connsiteX0" fmla="*/ 11017 w 4419600"/>
              <a:gd name="connsiteY0" fmla="*/ 2852058 h 2871950"/>
              <a:gd name="connsiteX1" fmla="*/ 0 w 4419600"/>
              <a:gd name="connsiteY1" fmla="*/ 2180030 h 2871950"/>
              <a:gd name="connsiteX2" fmla="*/ 132202 w 4419600"/>
              <a:gd name="connsiteY2" fmla="*/ 1177495 h 2871950"/>
              <a:gd name="connsiteX3" fmla="*/ 429658 w 4419600"/>
              <a:gd name="connsiteY3" fmla="*/ 516483 h 2871950"/>
              <a:gd name="connsiteX4" fmla="*/ 947604 w 4419600"/>
              <a:gd name="connsiteY4" fmla="*/ 219792 h 2871950"/>
              <a:gd name="connsiteX5" fmla="*/ 1875513 w 4419600"/>
              <a:gd name="connsiteY5" fmla="*/ 0 h 2871950"/>
              <a:gd name="connsiteX6" fmla="*/ 1103086 w 4419600"/>
              <a:gd name="connsiteY6" fmla="*/ 404521 h 2871950"/>
              <a:gd name="connsiteX7" fmla="*/ 814856 w 4419600"/>
              <a:gd name="connsiteY7" fmla="*/ 653210 h 2871950"/>
              <a:gd name="connsiteX8" fmla="*/ 661012 w 4419600"/>
              <a:gd name="connsiteY8" fmla="*/ 747837 h 2871950"/>
              <a:gd name="connsiteX9" fmla="*/ 583894 w 4419600"/>
              <a:gd name="connsiteY9" fmla="*/ 1078343 h 2871950"/>
              <a:gd name="connsiteX10" fmla="*/ 561860 w 4419600"/>
              <a:gd name="connsiteY10" fmla="*/ 1574102 h 2871950"/>
              <a:gd name="connsiteX11" fmla="*/ 572877 w 4419600"/>
              <a:gd name="connsiteY11" fmla="*/ 1739355 h 2871950"/>
              <a:gd name="connsiteX12" fmla="*/ 727113 w 4419600"/>
              <a:gd name="connsiteY12" fmla="*/ 1915625 h 2871950"/>
              <a:gd name="connsiteX13" fmla="*/ 1090823 w 4419600"/>
              <a:gd name="connsiteY13" fmla="*/ 2234196 h 2871950"/>
              <a:gd name="connsiteX14" fmla="*/ 1672881 w 4419600"/>
              <a:gd name="connsiteY14" fmla="*/ 2489267 h 2871950"/>
              <a:gd name="connsiteX15" fmla="*/ 2247441 w 4419600"/>
              <a:gd name="connsiteY15" fmla="*/ 2609687 h 2871950"/>
              <a:gd name="connsiteX16" fmla="*/ 2655065 w 4419600"/>
              <a:gd name="connsiteY16" fmla="*/ 2686805 h 2871950"/>
              <a:gd name="connsiteX17" fmla="*/ 3327094 w 4419600"/>
              <a:gd name="connsiteY17" fmla="*/ 2752907 h 2871950"/>
              <a:gd name="connsiteX18" fmla="*/ 4419600 w 4419600"/>
              <a:gd name="connsiteY18" fmla="*/ 2871950 h 2871950"/>
              <a:gd name="connsiteX19" fmla="*/ 11017 w 4419600"/>
              <a:gd name="connsiteY19" fmla="*/ 2852058 h 2871950"/>
              <a:gd name="connsiteX0" fmla="*/ 11017 w 4419600"/>
              <a:gd name="connsiteY0" fmla="*/ 2852058 h 2871950"/>
              <a:gd name="connsiteX1" fmla="*/ 0 w 4419600"/>
              <a:gd name="connsiteY1" fmla="*/ 2180030 h 2871950"/>
              <a:gd name="connsiteX2" fmla="*/ 132202 w 4419600"/>
              <a:gd name="connsiteY2" fmla="*/ 1177495 h 2871950"/>
              <a:gd name="connsiteX3" fmla="*/ 429658 w 4419600"/>
              <a:gd name="connsiteY3" fmla="*/ 516483 h 2871950"/>
              <a:gd name="connsiteX4" fmla="*/ 947604 w 4419600"/>
              <a:gd name="connsiteY4" fmla="*/ 219792 h 2871950"/>
              <a:gd name="connsiteX5" fmla="*/ 1875513 w 4419600"/>
              <a:gd name="connsiteY5" fmla="*/ 0 h 2871950"/>
              <a:gd name="connsiteX6" fmla="*/ 1103086 w 4419600"/>
              <a:gd name="connsiteY6" fmla="*/ 404521 h 2871950"/>
              <a:gd name="connsiteX7" fmla="*/ 814856 w 4419600"/>
              <a:gd name="connsiteY7" fmla="*/ 653210 h 2871950"/>
              <a:gd name="connsiteX8" fmla="*/ 661012 w 4419600"/>
              <a:gd name="connsiteY8" fmla="*/ 878466 h 2871950"/>
              <a:gd name="connsiteX9" fmla="*/ 583894 w 4419600"/>
              <a:gd name="connsiteY9" fmla="*/ 1078343 h 2871950"/>
              <a:gd name="connsiteX10" fmla="*/ 561860 w 4419600"/>
              <a:gd name="connsiteY10" fmla="*/ 1574102 h 2871950"/>
              <a:gd name="connsiteX11" fmla="*/ 572877 w 4419600"/>
              <a:gd name="connsiteY11" fmla="*/ 1739355 h 2871950"/>
              <a:gd name="connsiteX12" fmla="*/ 727113 w 4419600"/>
              <a:gd name="connsiteY12" fmla="*/ 1915625 h 2871950"/>
              <a:gd name="connsiteX13" fmla="*/ 1090823 w 4419600"/>
              <a:gd name="connsiteY13" fmla="*/ 2234196 h 2871950"/>
              <a:gd name="connsiteX14" fmla="*/ 1672881 w 4419600"/>
              <a:gd name="connsiteY14" fmla="*/ 2489267 h 2871950"/>
              <a:gd name="connsiteX15" fmla="*/ 2247441 w 4419600"/>
              <a:gd name="connsiteY15" fmla="*/ 2609687 h 2871950"/>
              <a:gd name="connsiteX16" fmla="*/ 2655065 w 4419600"/>
              <a:gd name="connsiteY16" fmla="*/ 2686805 h 2871950"/>
              <a:gd name="connsiteX17" fmla="*/ 3327094 w 4419600"/>
              <a:gd name="connsiteY17" fmla="*/ 2752907 h 2871950"/>
              <a:gd name="connsiteX18" fmla="*/ 4419600 w 4419600"/>
              <a:gd name="connsiteY18" fmla="*/ 2871950 h 2871950"/>
              <a:gd name="connsiteX19" fmla="*/ 11017 w 4419600"/>
              <a:gd name="connsiteY19" fmla="*/ 2852058 h 2871950"/>
              <a:gd name="connsiteX0" fmla="*/ 11017 w 4419600"/>
              <a:gd name="connsiteY0" fmla="*/ 2852058 h 2871950"/>
              <a:gd name="connsiteX1" fmla="*/ 0 w 4419600"/>
              <a:gd name="connsiteY1" fmla="*/ 2180030 h 2871950"/>
              <a:gd name="connsiteX2" fmla="*/ 132202 w 4419600"/>
              <a:gd name="connsiteY2" fmla="*/ 1177495 h 2871950"/>
              <a:gd name="connsiteX3" fmla="*/ 429658 w 4419600"/>
              <a:gd name="connsiteY3" fmla="*/ 516483 h 2871950"/>
              <a:gd name="connsiteX4" fmla="*/ 947604 w 4419600"/>
              <a:gd name="connsiteY4" fmla="*/ 219792 h 2871950"/>
              <a:gd name="connsiteX5" fmla="*/ 1875513 w 4419600"/>
              <a:gd name="connsiteY5" fmla="*/ 0 h 2871950"/>
              <a:gd name="connsiteX6" fmla="*/ 1103086 w 4419600"/>
              <a:gd name="connsiteY6" fmla="*/ 404521 h 2871950"/>
              <a:gd name="connsiteX7" fmla="*/ 814856 w 4419600"/>
              <a:gd name="connsiteY7" fmla="*/ 653210 h 2871950"/>
              <a:gd name="connsiteX8" fmla="*/ 661012 w 4419600"/>
              <a:gd name="connsiteY8" fmla="*/ 878466 h 2871950"/>
              <a:gd name="connsiteX9" fmla="*/ 583894 w 4419600"/>
              <a:gd name="connsiteY9" fmla="*/ 1241629 h 2871950"/>
              <a:gd name="connsiteX10" fmla="*/ 561860 w 4419600"/>
              <a:gd name="connsiteY10" fmla="*/ 1574102 h 2871950"/>
              <a:gd name="connsiteX11" fmla="*/ 572877 w 4419600"/>
              <a:gd name="connsiteY11" fmla="*/ 1739355 h 2871950"/>
              <a:gd name="connsiteX12" fmla="*/ 727113 w 4419600"/>
              <a:gd name="connsiteY12" fmla="*/ 1915625 h 2871950"/>
              <a:gd name="connsiteX13" fmla="*/ 1090823 w 4419600"/>
              <a:gd name="connsiteY13" fmla="*/ 2234196 h 2871950"/>
              <a:gd name="connsiteX14" fmla="*/ 1672881 w 4419600"/>
              <a:gd name="connsiteY14" fmla="*/ 2489267 h 2871950"/>
              <a:gd name="connsiteX15" fmla="*/ 2247441 w 4419600"/>
              <a:gd name="connsiteY15" fmla="*/ 2609687 h 2871950"/>
              <a:gd name="connsiteX16" fmla="*/ 2655065 w 4419600"/>
              <a:gd name="connsiteY16" fmla="*/ 2686805 h 2871950"/>
              <a:gd name="connsiteX17" fmla="*/ 3327094 w 4419600"/>
              <a:gd name="connsiteY17" fmla="*/ 2752907 h 2871950"/>
              <a:gd name="connsiteX18" fmla="*/ 4419600 w 4419600"/>
              <a:gd name="connsiteY18" fmla="*/ 2871950 h 2871950"/>
              <a:gd name="connsiteX19" fmla="*/ 11017 w 4419600"/>
              <a:gd name="connsiteY19" fmla="*/ 2852058 h 2871950"/>
              <a:gd name="connsiteX0" fmla="*/ 11017 w 4419600"/>
              <a:gd name="connsiteY0" fmla="*/ 2852058 h 2871950"/>
              <a:gd name="connsiteX1" fmla="*/ 0 w 4419600"/>
              <a:gd name="connsiteY1" fmla="*/ 2180030 h 2871950"/>
              <a:gd name="connsiteX2" fmla="*/ 132202 w 4419600"/>
              <a:gd name="connsiteY2" fmla="*/ 1177495 h 2871950"/>
              <a:gd name="connsiteX3" fmla="*/ 429658 w 4419600"/>
              <a:gd name="connsiteY3" fmla="*/ 516483 h 2871950"/>
              <a:gd name="connsiteX4" fmla="*/ 947604 w 4419600"/>
              <a:gd name="connsiteY4" fmla="*/ 219792 h 2871950"/>
              <a:gd name="connsiteX5" fmla="*/ 1875513 w 4419600"/>
              <a:gd name="connsiteY5" fmla="*/ 0 h 2871950"/>
              <a:gd name="connsiteX6" fmla="*/ 1103086 w 4419600"/>
              <a:gd name="connsiteY6" fmla="*/ 404521 h 2871950"/>
              <a:gd name="connsiteX7" fmla="*/ 814856 w 4419600"/>
              <a:gd name="connsiteY7" fmla="*/ 653210 h 2871950"/>
              <a:gd name="connsiteX8" fmla="*/ 661012 w 4419600"/>
              <a:gd name="connsiteY8" fmla="*/ 878466 h 2871950"/>
              <a:gd name="connsiteX9" fmla="*/ 583894 w 4419600"/>
              <a:gd name="connsiteY9" fmla="*/ 1241629 h 2871950"/>
              <a:gd name="connsiteX10" fmla="*/ 561860 w 4419600"/>
              <a:gd name="connsiteY10" fmla="*/ 1574102 h 2871950"/>
              <a:gd name="connsiteX11" fmla="*/ 572877 w 4419600"/>
              <a:gd name="connsiteY11" fmla="*/ 1739355 h 2871950"/>
              <a:gd name="connsiteX12" fmla="*/ 906728 w 4419600"/>
              <a:gd name="connsiteY12" fmla="*/ 2013597 h 2871950"/>
              <a:gd name="connsiteX13" fmla="*/ 1090823 w 4419600"/>
              <a:gd name="connsiteY13" fmla="*/ 2234196 h 2871950"/>
              <a:gd name="connsiteX14" fmla="*/ 1672881 w 4419600"/>
              <a:gd name="connsiteY14" fmla="*/ 2489267 h 2871950"/>
              <a:gd name="connsiteX15" fmla="*/ 2247441 w 4419600"/>
              <a:gd name="connsiteY15" fmla="*/ 2609687 h 2871950"/>
              <a:gd name="connsiteX16" fmla="*/ 2655065 w 4419600"/>
              <a:gd name="connsiteY16" fmla="*/ 2686805 h 2871950"/>
              <a:gd name="connsiteX17" fmla="*/ 3327094 w 4419600"/>
              <a:gd name="connsiteY17" fmla="*/ 2752907 h 2871950"/>
              <a:gd name="connsiteX18" fmla="*/ 4419600 w 4419600"/>
              <a:gd name="connsiteY18" fmla="*/ 2871950 h 2871950"/>
              <a:gd name="connsiteX19" fmla="*/ 11017 w 4419600"/>
              <a:gd name="connsiteY19" fmla="*/ 2852058 h 2871950"/>
              <a:gd name="connsiteX0" fmla="*/ 11017 w 4419600"/>
              <a:gd name="connsiteY0" fmla="*/ 2852058 h 2871950"/>
              <a:gd name="connsiteX1" fmla="*/ 0 w 4419600"/>
              <a:gd name="connsiteY1" fmla="*/ 2180030 h 2871950"/>
              <a:gd name="connsiteX2" fmla="*/ 132202 w 4419600"/>
              <a:gd name="connsiteY2" fmla="*/ 1177495 h 2871950"/>
              <a:gd name="connsiteX3" fmla="*/ 429658 w 4419600"/>
              <a:gd name="connsiteY3" fmla="*/ 516483 h 2871950"/>
              <a:gd name="connsiteX4" fmla="*/ 947604 w 4419600"/>
              <a:gd name="connsiteY4" fmla="*/ 219792 h 2871950"/>
              <a:gd name="connsiteX5" fmla="*/ 1875513 w 4419600"/>
              <a:gd name="connsiteY5" fmla="*/ 0 h 2871950"/>
              <a:gd name="connsiteX6" fmla="*/ 1103086 w 4419600"/>
              <a:gd name="connsiteY6" fmla="*/ 404521 h 2871950"/>
              <a:gd name="connsiteX7" fmla="*/ 814856 w 4419600"/>
              <a:gd name="connsiteY7" fmla="*/ 653210 h 2871950"/>
              <a:gd name="connsiteX8" fmla="*/ 661012 w 4419600"/>
              <a:gd name="connsiteY8" fmla="*/ 878466 h 2871950"/>
              <a:gd name="connsiteX9" fmla="*/ 583894 w 4419600"/>
              <a:gd name="connsiteY9" fmla="*/ 1241629 h 2871950"/>
              <a:gd name="connsiteX10" fmla="*/ 561860 w 4419600"/>
              <a:gd name="connsiteY10" fmla="*/ 1574102 h 2871950"/>
              <a:gd name="connsiteX11" fmla="*/ 703505 w 4419600"/>
              <a:gd name="connsiteY11" fmla="*/ 1723026 h 2871950"/>
              <a:gd name="connsiteX12" fmla="*/ 906728 w 4419600"/>
              <a:gd name="connsiteY12" fmla="*/ 2013597 h 2871950"/>
              <a:gd name="connsiteX13" fmla="*/ 1090823 w 4419600"/>
              <a:gd name="connsiteY13" fmla="*/ 2234196 h 2871950"/>
              <a:gd name="connsiteX14" fmla="*/ 1672881 w 4419600"/>
              <a:gd name="connsiteY14" fmla="*/ 2489267 h 2871950"/>
              <a:gd name="connsiteX15" fmla="*/ 2247441 w 4419600"/>
              <a:gd name="connsiteY15" fmla="*/ 2609687 h 2871950"/>
              <a:gd name="connsiteX16" fmla="*/ 2655065 w 4419600"/>
              <a:gd name="connsiteY16" fmla="*/ 2686805 h 2871950"/>
              <a:gd name="connsiteX17" fmla="*/ 3327094 w 4419600"/>
              <a:gd name="connsiteY17" fmla="*/ 2752907 h 2871950"/>
              <a:gd name="connsiteX18" fmla="*/ 4419600 w 4419600"/>
              <a:gd name="connsiteY18" fmla="*/ 2871950 h 2871950"/>
              <a:gd name="connsiteX19" fmla="*/ 11017 w 4419600"/>
              <a:gd name="connsiteY19" fmla="*/ 2852058 h 2871950"/>
              <a:gd name="connsiteX0" fmla="*/ 11017 w 4419600"/>
              <a:gd name="connsiteY0" fmla="*/ 2852058 h 2871950"/>
              <a:gd name="connsiteX1" fmla="*/ 0 w 4419600"/>
              <a:gd name="connsiteY1" fmla="*/ 2180030 h 2871950"/>
              <a:gd name="connsiteX2" fmla="*/ 132202 w 4419600"/>
              <a:gd name="connsiteY2" fmla="*/ 1177495 h 2871950"/>
              <a:gd name="connsiteX3" fmla="*/ 429658 w 4419600"/>
              <a:gd name="connsiteY3" fmla="*/ 516483 h 2871950"/>
              <a:gd name="connsiteX4" fmla="*/ 947604 w 4419600"/>
              <a:gd name="connsiteY4" fmla="*/ 219792 h 2871950"/>
              <a:gd name="connsiteX5" fmla="*/ 1875513 w 4419600"/>
              <a:gd name="connsiteY5" fmla="*/ 0 h 2871950"/>
              <a:gd name="connsiteX6" fmla="*/ 1103086 w 4419600"/>
              <a:gd name="connsiteY6" fmla="*/ 404521 h 2871950"/>
              <a:gd name="connsiteX7" fmla="*/ 814856 w 4419600"/>
              <a:gd name="connsiteY7" fmla="*/ 653210 h 2871950"/>
              <a:gd name="connsiteX8" fmla="*/ 661012 w 4419600"/>
              <a:gd name="connsiteY8" fmla="*/ 878466 h 2871950"/>
              <a:gd name="connsiteX9" fmla="*/ 583894 w 4419600"/>
              <a:gd name="connsiteY9" fmla="*/ 1241629 h 2871950"/>
              <a:gd name="connsiteX10" fmla="*/ 610846 w 4419600"/>
              <a:gd name="connsiteY10" fmla="*/ 1476131 h 2871950"/>
              <a:gd name="connsiteX11" fmla="*/ 703505 w 4419600"/>
              <a:gd name="connsiteY11" fmla="*/ 1723026 h 2871950"/>
              <a:gd name="connsiteX12" fmla="*/ 906728 w 4419600"/>
              <a:gd name="connsiteY12" fmla="*/ 2013597 h 2871950"/>
              <a:gd name="connsiteX13" fmla="*/ 1090823 w 4419600"/>
              <a:gd name="connsiteY13" fmla="*/ 2234196 h 2871950"/>
              <a:gd name="connsiteX14" fmla="*/ 1672881 w 4419600"/>
              <a:gd name="connsiteY14" fmla="*/ 2489267 h 2871950"/>
              <a:gd name="connsiteX15" fmla="*/ 2247441 w 4419600"/>
              <a:gd name="connsiteY15" fmla="*/ 2609687 h 2871950"/>
              <a:gd name="connsiteX16" fmla="*/ 2655065 w 4419600"/>
              <a:gd name="connsiteY16" fmla="*/ 2686805 h 2871950"/>
              <a:gd name="connsiteX17" fmla="*/ 3327094 w 4419600"/>
              <a:gd name="connsiteY17" fmla="*/ 2752907 h 2871950"/>
              <a:gd name="connsiteX18" fmla="*/ 4419600 w 4419600"/>
              <a:gd name="connsiteY18" fmla="*/ 2871950 h 2871950"/>
              <a:gd name="connsiteX19" fmla="*/ 11017 w 4419600"/>
              <a:gd name="connsiteY19" fmla="*/ 2852058 h 2871950"/>
              <a:gd name="connsiteX0" fmla="*/ 11017 w 4419600"/>
              <a:gd name="connsiteY0" fmla="*/ 2852058 h 2871950"/>
              <a:gd name="connsiteX1" fmla="*/ 0 w 4419600"/>
              <a:gd name="connsiteY1" fmla="*/ 2180030 h 2871950"/>
              <a:gd name="connsiteX2" fmla="*/ 132202 w 4419600"/>
              <a:gd name="connsiteY2" fmla="*/ 1177495 h 2871950"/>
              <a:gd name="connsiteX3" fmla="*/ 429658 w 4419600"/>
              <a:gd name="connsiteY3" fmla="*/ 516483 h 2871950"/>
              <a:gd name="connsiteX4" fmla="*/ 947604 w 4419600"/>
              <a:gd name="connsiteY4" fmla="*/ 219792 h 2871950"/>
              <a:gd name="connsiteX5" fmla="*/ 1875513 w 4419600"/>
              <a:gd name="connsiteY5" fmla="*/ 0 h 2871950"/>
              <a:gd name="connsiteX6" fmla="*/ 1103086 w 4419600"/>
              <a:gd name="connsiteY6" fmla="*/ 404521 h 2871950"/>
              <a:gd name="connsiteX7" fmla="*/ 814856 w 4419600"/>
              <a:gd name="connsiteY7" fmla="*/ 653210 h 2871950"/>
              <a:gd name="connsiteX8" fmla="*/ 661012 w 4419600"/>
              <a:gd name="connsiteY8" fmla="*/ 878466 h 2871950"/>
              <a:gd name="connsiteX9" fmla="*/ 583894 w 4419600"/>
              <a:gd name="connsiteY9" fmla="*/ 1241629 h 2871950"/>
              <a:gd name="connsiteX10" fmla="*/ 610846 w 4419600"/>
              <a:gd name="connsiteY10" fmla="*/ 1476131 h 2871950"/>
              <a:gd name="connsiteX11" fmla="*/ 703505 w 4419600"/>
              <a:gd name="connsiteY11" fmla="*/ 1723026 h 2871950"/>
              <a:gd name="connsiteX12" fmla="*/ 906728 w 4419600"/>
              <a:gd name="connsiteY12" fmla="*/ 2013597 h 2871950"/>
              <a:gd name="connsiteX13" fmla="*/ 1237781 w 4419600"/>
              <a:gd name="connsiteY13" fmla="*/ 2266853 h 2871950"/>
              <a:gd name="connsiteX14" fmla="*/ 1672881 w 4419600"/>
              <a:gd name="connsiteY14" fmla="*/ 2489267 h 2871950"/>
              <a:gd name="connsiteX15" fmla="*/ 2247441 w 4419600"/>
              <a:gd name="connsiteY15" fmla="*/ 2609687 h 2871950"/>
              <a:gd name="connsiteX16" fmla="*/ 2655065 w 4419600"/>
              <a:gd name="connsiteY16" fmla="*/ 2686805 h 2871950"/>
              <a:gd name="connsiteX17" fmla="*/ 3327094 w 4419600"/>
              <a:gd name="connsiteY17" fmla="*/ 2752907 h 2871950"/>
              <a:gd name="connsiteX18" fmla="*/ 4419600 w 4419600"/>
              <a:gd name="connsiteY18" fmla="*/ 2871950 h 2871950"/>
              <a:gd name="connsiteX19" fmla="*/ 11017 w 4419600"/>
              <a:gd name="connsiteY19" fmla="*/ 2852058 h 2871950"/>
              <a:gd name="connsiteX0" fmla="*/ 11017 w 4419600"/>
              <a:gd name="connsiteY0" fmla="*/ 2852058 h 2871950"/>
              <a:gd name="connsiteX1" fmla="*/ 0 w 4419600"/>
              <a:gd name="connsiteY1" fmla="*/ 2180030 h 2871950"/>
              <a:gd name="connsiteX2" fmla="*/ 132202 w 4419600"/>
              <a:gd name="connsiteY2" fmla="*/ 1177495 h 2871950"/>
              <a:gd name="connsiteX3" fmla="*/ 429658 w 4419600"/>
              <a:gd name="connsiteY3" fmla="*/ 516483 h 2871950"/>
              <a:gd name="connsiteX4" fmla="*/ 947604 w 4419600"/>
              <a:gd name="connsiteY4" fmla="*/ 219792 h 2871950"/>
              <a:gd name="connsiteX5" fmla="*/ 1875513 w 4419600"/>
              <a:gd name="connsiteY5" fmla="*/ 0 h 2871950"/>
              <a:gd name="connsiteX6" fmla="*/ 1103086 w 4419600"/>
              <a:gd name="connsiteY6" fmla="*/ 404521 h 2871950"/>
              <a:gd name="connsiteX7" fmla="*/ 814856 w 4419600"/>
              <a:gd name="connsiteY7" fmla="*/ 653210 h 2871950"/>
              <a:gd name="connsiteX8" fmla="*/ 661012 w 4419600"/>
              <a:gd name="connsiteY8" fmla="*/ 878466 h 2871950"/>
              <a:gd name="connsiteX9" fmla="*/ 583894 w 4419600"/>
              <a:gd name="connsiteY9" fmla="*/ 1241629 h 2871950"/>
              <a:gd name="connsiteX10" fmla="*/ 610846 w 4419600"/>
              <a:gd name="connsiteY10" fmla="*/ 1476131 h 2871950"/>
              <a:gd name="connsiteX11" fmla="*/ 703505 w 4419600"/>
              <a:gd name="connsiteY11" fmla="*/ 1723026 h 2871950"/>
              <a:gd name="connsiteX12" fmla="*/ 906728 w 4419600"/>
              <a:gd name="connsiteY12" fmla="*/ 2013597 h 2871950"/>
              <a:gd name="connsiteX13" fmla="*/ 1237781 w 4419600"/>
              <a:gd name="connsiteY13" fmla="*/ 2266853 h 2871950"/>
              <a:gd name="connsiteX14" fmla="*/ 1672881 w 4419600"/>
              <a:gd name="connsiteY14" fmla="*/ 2489267 h 2871950"/>
              <a:gd name="connsiteX15" fmla="*/ 2247441 w 4419600"/>
              <a:gd name="connsiteY15" fmla="*/ 2609687 h 2871950"/>
              <a:gd name="connsiteX16" fmla="*/ 2655065 w 4419600"/>
              <a:gd name="connsiteY16" fmla="*/ 2686805 h 2871950"/>
              <a:gd name="connsiteX17" fmla="*/ 3327094 w 4419600"/>
              <a:gd name="connsiteY17" fmla="*/ 2752907 h 2871950"/>
              <a:gd name="connsiteX18" fmla="*/ 4419600 w 4419600"/>
              <a:gd name="connsiteY18" fmla="*/ 2871950 h 2871950"/>
              <a:gd name="connsiteX19" fmla="*/ 11017 w 4419600"/>
              <a:gd name="connsiteY19" fmla="*/ 2852058 h 2871950"/>
              <a:gd name="connsiteX0" fmla="*/ 11017 w 4419600"/>
              <a:gd name="connsiteY0" fmla="*/ 2852058 h 2871950"/>
              <a:gd name="connsiteX1" fmla="*/ 0 w 4419600"/>
              <a:gd name="connsiteY1" fmla="*/ 2180030 h 2871950"/>
              <a:gd name="connsiteX2" fmla="*/ 132202 w 4419600"/>
              <a:gd name="connsiteY2" fmla="*/ 1177495 h 2871950"/>
              <a:gd name="connsiteX3" fmla="*/ 429658 w 4419600"/>
              <a:gd name="connsiteY3" fmla="*/ 516483 h 2871950"/>
              <a:gd name="connsiteX4" fmla="*/ 947604 w 4419600"/>
              <a:gd name="connsiteY4" fmla="*/ 219792 h 2871950"/>
              <a:gd name="connsiteX5" fmla="*/ 1875513 w 4419600"/>
              <a:gd name="connsiteY5" fmla="*/ 0 h 2871950"/>
              <a:gd name="connsiteX6" fmla="*/ 1103086 w 4419600"/>
              <a:gd name="connsiteY6" fmla="*/ 404521 h 2871950"/>
              <a:gd name="connsiteX7" fmla="*/ 814856 w 4419600"/>
              <a:gd name="connsiteY7" fmla="*/ 653210 h 2871950"/>
              <a:gd name="connsiteX8" fmla="*/ 661012 w 4419600"/>
              <a:gd name="connsiteY8" fmla="*/ 878466 h 2871950"/>
              <a:gd name="connsiteX9" fmla="*/ 583894 w 4419600"/>
              <a:gd name="connsiteY9" fmla="*/ 1241629 h 2871950"/>
              <a:gd name="connsiteX10" fmla="*/ 610846 w 4419600"/>
              <a:gd name="connsiteY10" fmla="*/ 1476131 h 2871950"/>
              <a:gd name="connsiteX11" fmla="*/ 703505 w 4419600"/>
              <a:gd name="connsiteY11" fmla="*/ 1723026 h 2871950"/>
              <a:gd name="connsiteX12" fmla="*/ 906728 w 4419600"/>
              <a:gd name="connsiteY12" fmla="*/ 2013597 h 2871950"/>
              <a:gd name="connsiteX13" fmla="*/ 1237781 w 4419600"/>
              <a:gd name="connsiteY13" fmla="*/ 2266853 h 2871950"/>
              <a:gd name="connsiteX14" fmla="*/ 1672881 w 4419600"/>
              <a:gd name="connsiteY14" fmla="*/ 2489267 h 2871950"/>
              <a:gd name="connsiteX15" fmla="*/ 2247441 w 4419600"/>
              <a:gd name="connsiteY15" fmla="*/ 2609687 h 2871950"/>
              <a:gd name="connsiteX16" fmla="*/ 2655065 w 4419600"/>
              <a:gd name="connsiteY16" fmla="*/ 2686805 h 2871950"/>
              <a:gd name="connsiteX17" fmla="*/ 3327094 w 4419600"/>
              <a:gd name="connsiteY17" fmla="*/ 2752907 h 2871950"/>
              <a:gd name="connsiteX18" fmla="*/ 4419600 w 4419600"/>
              <a:gd name="connsiteY18" fmla="*/ 2871950 h 2871950"/>
              <a:gd name="connsiteX19" fmla="*/ 11017 w 4419600"/>
              <a:gd name="connsiteY19" fmla="*/ 2852058 h 2871950"/>
              <a:gd name="connsiteX0" fmla="*/ 11017 w 4419600"/>
              <a:gd name="connsiteY0" fmla="*/ 2852058 h 2871950"/>
              <a:gd name="connsiteX1" fmla="*/ 0 w 4419600"/>
              <a:gd name="connsiteY1" fmla="*/ 2180030 h 2871950"/>
              <a:gd name="connsiteX2" fmla="*/ 132202 w 4419600"/>
              <a:gd name="connsiteY2" fmla="*/ 1177495 h 2871950"/>
              <a:gd name="connsiteX3" fmla="*/ 429658 w 4419600"/>
              <a:gd name="connsiteY3" fmla="*/ 516483 h 2871950"/>
              <a:gd name="connsiteX4" fmla="*/ 947604 w 4419600"/>
              <a:gd name="connsiteY4" fmla="*/ 219792 h 2871950"/>
              <a:gd name="connsiteX5" fmla="*/ 1875513 w 4419600"/>
              <a:gd name="connsiteY5" fmla="*/ 0 h 2871950"/>
              <a:gd name="connsiteX6" fmla="*/ 1103086 w 4419600"/>
              <a:gd name="connsiteY6" fmla="*/ 404521 h 2871950"/>
              <a:gd name="connsiteX7" fmla="*/ 814856 w 4419600"/>
              <a:gd name="connsiteY7" fmla="*/ 653210 h 2871950"/>
              <a:gd name="connsiteX8" fmla="*/ 661012 w 4419600"/>
              <a:gd name="connsiteY8" fmla="*/ 878466 h 2871950"/>
              <a:gd name="connsiteX9" fmla="*/ 583894 w 4419600"/>
              <a:gd name="connsiteY9" fmla="*/ 1241629 h 2871950"/>
              <a:gd name="connsiteX10" fmla="*/ 610846 w 4419600"/>
              <a:gd name="connsiteY10" fmla="*/ 1476131 h 2871950"/>
              <a:gd name="connsiteX11" fmla="*/ 703505 w 4419600"/>
              <a:gd name="connsiteY11" fmla="*/ 1723026 h 2871950"/>
              <a:gd name="connsiteX12" fmla="*/ 906728 w 4419600"/>
              <a:gd name="connsiteY12" fmla="*/ 2013597 h 2871950"/>
              <a:gd name="connsiteX13" fmla="*/ 1237781 w 4419600"/>
              <a:gd name="connsiteY13" fmla="*/ 2266853 h 2871950"/>
              <a:gd name="connsiteX14" fmla="*/ 1672881 w 4419600"/>
              <a:gd name="connsiteY14" fmla="*/ 2489267 h 2871950"/>
              <a:gd name="connsiteX15" fmla="*/ 2247441 w 4419600"/>
              <a:gd name="connsiteY15" fmla="*/ 2609687 h 2871950"/>
              <a:gd name="connsiteX16" fmla="*/ 2655065 w 4419600"/>
              <a:gd name="connsiteY16" fmla="*/ 2686805 h 2871950"/>
              <a:gd name="connsiteX17" fmla="*/ 3327094 w 4419600"/>
              <a:gd name="connsiteY17" fmla="*/ 2752907 h 2871950"/>
              <a:gd name="connsiteX18" fmla="*/ 4419600 w 4419600"/>
              <a:gd name="connsiteY18" fmla="*/ 2871950 h 2871950"/>
              <a:gd name="connsiteX19" fmla="*/ 11017 w 4419600"/>
              <a:gd name="connsiteY19" fmla="*/ 2852058 h 2871950"/>
              <a:gd name="connsiteX0" fmla="*/ 11017 w 4419600"/>
              <a:gd name="connsiteY0" fmla="*/ 2852058 h 2871950"/>
              <a:gd name="connsiteX1" fmla="*/ 0 w 4419600"/>
              <a:gd name="connsiteY1" fmla="*/ 2180030 h 2871950"/>
              <a:gd name="connsiteX2" fmla="*/ 132202 w 4419600"/>
              <a:gd name="connsiteY2" fmla="*/ 1177495 h 2871950"/>
              <a:gd name="connsiteX3" fmla="*/ 429658 w 4419600"/>
              <a:gd name="connsiteY3" fmla="*/ 516483 h 2871950"/>
              <a:gd name="connsiteX4" fmla="*/ 947604 w 4419600"/>
              <a:gd name="connsiteY4" fmla="*/ 219792 h 2871950"/>
              <a:gd name="connsiteX5" fmla="*/ 1875513 w 4419600"/>
              <a:gd name="connsiteY5" fmla="*/ 0 h 2871950"/>
              <a:gd name="connsiteX6" fmla="*/ 1103086 w 4419600"/>
              <a:gd name="connsiteY6" fmla="*/ 404521 h 2871950"/>
              <a:gd name="connsiteX7" fmla="*/ 814856 w 4419600"/>
              <a:gd name="connsiteY7" fmla="*/ 653210 h 2871950"/>
              <a:gd name="connsiteX8" fmla="*/ 661012 w 4419600"/>
              <a:gd name="connsiteY8" fmla="*/ 878466 h 2871950"/>
              <a:gd name="connsiteX9" fmla="*/ 583894 w 4419600"/>
              <a:gd name="connsiteY9" fmla="*/ 1241629 h 2871950"/>
              <a:gd name="connsiteX10" fmla="*/ 610846 w 4419600"/>
              <a:gd name="connsiteY10" fmla="*/ 1476131 h 2871950"/>
              <a:gd name="connsiteX11" fmla="*/ 703505 w 4419600"/>
              <a:gd name="connsiteY11" fmla="*/ 1723026 h 2871950"/>
              <a:gd name="connsiteX12" fmla="*/ 906728 w 4419600"/>
              <a:gd name="connsiteY12" fmla="*/ 2013597 h 2871950"/>
              <a:gd name="connsiteX13" fmla="*/ 1237781 w 4419600"/>
              <a:gd name="connsiteY13" fmla="*/ 2266853 h 2871950"/>
              <a:gd name="connsiteX14" fmla="*/ 1672881 w 4419600"/>
              <a:gd name="connsiteY14" fmla="*/ 2489267 h 2871950"/>
              <a:gd name="connsiteX15" fmla="*/ 2247441 w 4419600"/>
              <a:gd name="connsiteY15" fmla="*/ 2609687 h 2871950"/>
              <a:gd name="connsiteX16" fmla="*/ 2655065 w 4419600"/>
              <a:gd name="connsiteY16" fmla="*/ 2686805 h 2871950"/>
              <a:gd name="connsiteX17" fmla="*/ 3327094 w 4419600"/>
              <a:gd name="connsiteY17" fmla="*/ 2752907 h 2871950"/>
              <a:gd name="connsiteX18" fmla="*/ 4419600 w 4419600"/>
              <a:gd name="connsiteY18" fmla="*/ 2871950 h 2871950"/>
              <a:gd name="connsiteX19" fmla="*/ 11017 w 4419600"/>
              <a:gd name="connsiteY19" fmla="*/ 2852058 h 2871950"/>
              <a:gd name="connsiteX0" fmla="*/ 11017 w 4419600"/>
              <a:gd name="connsiteY0" fmla="*/ 2852058 h 2871950"/>
              <a:gd name="connsiteX1" fmla="*/ 0 w 4419600"/>
              <a:gd name="connsiteY1" fmla="*/ 2180030 h 2871950"/>
              <a:gd name="connsiteX2" fmla="*/ 132202 w 4419600"/>
              <a:gd name="connsiteY2" fmla="*/ 1177495 h 2871950"/>
              <a:gd name="connsiteX3" fmla="*/ 429658 w 4419600"/>
              <a:gd name="connsiteY3" fmla="*/ 516483 h 2871950"/>
              <a:gd name="connsiteX4" fmla="*/ 947604 w 4419600"/>
              <a:gd name="connsiteY4" fmla="*/ 219792 h 2871950"/>
              <a:gd name="connsiteX5" fmla="*/ 1875513 w 4419600"/>
              <a:gd name="connsiteY5" fmla="*/ 0 h 2871950"/>
              <a:gd name="connsiteX6" fmla="*/ 1103086 w 4419600"/>
              <a:gd name="connsiteY6" fmla="*/ 404521 h 2871950"/>
              <a:gd name="connsiteX7" fmla="*/ 814856 w 4419600"/>
              <a:gd name="connsiteY7" fmla="*/ 653210 h 2871950"/>
              <a:gd name="connsiteX8" fmla="*/ 661012 w 4419600"/>
              <a:gd name="connsiteY8" fmla="*/ 878466 h 2871950"/>
              <a:gd name="connsiteX9" fmla="*/ 583894 w 4419600"/>
              <a:gd name="connsiteY9" fmla="*/ 1241629 h 2871950"/>
              <a:gd name="connsiteX10" fmla="*/ 610846 w 4419600"/>
              <a:gd name="connsiteY10" fmla="*/ 1476131 h 2871950"/>
              <a:gd name="connsiteX11" fmla="*/ 703505 w 4419600"/>
              <a:gd name="connsiteY11" fmla="*/ 1723026 h 2871950"/>
              <a:gd name="connsiteX12" fmla="*/ 906728 w 4419600"/>
              <a:gd name="connsiteY12" fmla="*/ 2013597 h 2871950"/>
              <a:gd name="connsiteX13" fmla="*/ 1237781 w 4419600"/>
              <a:gd name="connsiteY13" fmla="*/ 2266853 h 2871950"/>
              <a:gd name="connsiteX14" fmla="*/ 1672881 w 4419600"/>
              <a:gd name="connsiteY14" fmla="*/ 2489267 h 2871950"/>
              <a:gd name="connsiteX15" fmla="*/ 2247441 w 4419600"/>
              <a:gd name="connsiteY15" fmla="*/ 2609687 h 2871950"/>
              <a:gd name="connsiteX16" fmla="*/ 2655065 w 4419600"/>
              <a:gd name="connsiteY16" fmla="*/ 2686805 h 2871950"/>
              <a:gd name="connsiteX17" fmla="*/ 3327094 w 4419600"/>
              <a:gd name="connsiteY17" fmla="*/ 2752907 h 2871950"/>
              <a:gd name="connsiteX18" fmla="*/ 4419600 w 4419600"/>
              <a:gd name="connsiteY18" fmla="*/ 2871950 h 2871950"/>
              <a:gd name="connsiteX19" fmla="*/ 11017 w 4419600"/>
              <a:gd name="connsiteY19" fmla="*/ 2852058 h 2871950"/>
              <a:gd name="connsiteX0" fmla="*/ 11017 w 7491790"/>
              <a:gd name="connsiteY0" fmla="*/ 2852058 h 2871950"/>
              <a:gd name="connsiteX1" fmla="*/ 0 w 7491790"/>
              <a:gd name="connsiteY1" fmla="*/ 2180030 h 2871950"/>
              <a:gd name="connsiteX2" fmla="*/ 132202 w 7491790"/>
              <a:gd name="connsiteY2" fmla="*/ 1177495 h 2871950"/>
              <a:gd name="connsiteX3" fmla="*/ 429658 w 7491790"/>
              <a:gd name="connsiteY3" fmla="*/ 516483 h 2871950"/>
              <a:gd name="connsiteX4" fmla="*/ 947604 w 7491790"/>
              <a:gd name="connsiteY4" fmla="*/ 219792 h 2871950"/>
              <a:gd name="connsiteX5" fmla="*/ 1875513 w 7491790"/>
              <a:gd name="connsiteY5" fmla="*/ 0 h 2871950"/>
              <a:gd name="connsiteX6" fmla="*/ 1103086 w 7491790"/>
              <a:gd name="connsiteY6" fmla="*/ 404521 h 2871950"/>
              <a:gd name="connsiteX7" fmla="*/ 814856 w 7491790"/>
              <a:gd name="connsiteY7" fmla="*/ 653210 h 2871950"/>
              <a:gd name="connsiteX8" fmla="*/ 661012 w 7491790"/>
              <a:gd name="connsiteY8" fmla="*/ 878466 h 2871950"/>
              <a:gd name="connsiteX9" fmla="*/ 583894 w 7491790"/>
              <a:gd name="connsiteY9" fmla="*/ 1241629 h 2871950"/>
              <a:gd name="connsiteX10" fmla="*/ 610846 w 7491790"/>
              <a:gd name="connsiteY10" fmla="*/ 1476131 h 2871950"/>
              <a:gd name="connsiteX11" fmla="*/ 703505 w 7491790"/>
              <a:gd name="connsiteY11" fmla="*/ 1723026 h 2871950"/>
              <a:gd name="connsiteX12" fmla="*/ 906728 w 7491790"/>
              <a:gd name="connsiteY12" fmla="*/ 2013597 h 2871950"/>
              <a:gd name="connsiteX13" fmla="*/ 1237781 w 7491790"/>
              <a:gd name="connsiteY13" fmla="*/ 2266853 h 2871950"/>
              <a:gd name="connsiteX14" fmla="*/ 1672881 w 7491790"/>
              <a:gd name="connsiteY14" fmla="*/ 2489267 h 2871950"/>
              <a:gd name="connsiteX15" fmla="*/ 2247441 w 7491790"/>
              <a:gd name="connsiteY15" fmla="*/ 2609687 h 2871950"/>
              <a:gd name="connsiteX16" fmla="*/ 2655065 w 7491790"/>
              <a:gd name="connsiteY16" fmla="*/ 2686805 h 2871950"/>
              <a:gd name="connsiteX17" fmla="*/ 3327094 w 7491790"/>
              <a:gd name="connsiteY17" fmla="*/ 2752907 h 2871950"/>
              <a:gd name="connsiteX18" fmla="*/ 7491790 w 7491790"/>
              <a:gd name="connsiteY18" fmla="*/ 2871950 h 2871950"/>
              <a:gd name="connsiteX19" fmla="*/ 11017 w 7491790"/>
              <a:gd name="connsiteY19" fmla="*/ 2852058 h 2871950"/>
              <a:gd name="connsiteX0" fmla="*/ 11017 w 7491790"/>
              <a:gd name="connsiteY0" fmla="*/ 2852058 h 2871950"/>
              <a:gd name="connsiteX1" fmla="*/ 0 w 7491790"/>
              <a:gd name="connsiteY1" fmla="*/ 2180030 h 2871950"/>
              <a:gd name="connsiteX2" fmla="*/ 132202 w 7491790"/>
              <a:gd name="connsiteY2" fmla="*/ 1177495 h 2871950"/>
              <a:gd name="connsiteX3" fmla="*/ 429658 w 7491790"/>
              <a:gd name="connsiteY3" fmla="*/ 516483 h 2871950"/>
              <a:gd name="connsiteX4" fmla="*/ 947604 w 7491790"/>
              <a:gd name="connsiteY4" fmla="*/ 219792 h 2871950"/>
              <a:gd name="connsiteX5" fmla="*/ 1875513 w 7491790"/>
              <a:gd name="connsiteY5" fmla="*/ 0 h 2871950"/>
              <a:gd name="connsiteX6" fmla="*/ 1103086 w 7491790"/>
              <a:gd name="connsiteY6" fmla="*/ 404521 h 2871950"/>
              <a:gd name="connsiteX7" fmla="*/ 814856 w 7491790"/>
              <a:gd name="connsiteY7" fmla="*/ 653210 h 2871950"/>
              <a:gd name="connsiteX8" fmla="*/ 661012 w 7491790"/>
              <a:gd name="connsiteY8" fmla="*/ 878466 h 2871950"/>
              <a:gd name="connsiteX9" fmla="*/ 583894 w 7491790"/>
              <a:gd name="connsiteY9" fmla="*/ 1241629 h 2871950"/>
              <a:gd name="connsiteX10" fmla="*/ 610846 w 7491790"/>
              <a:gd name="connsiteY10" fmla="*/ 1476131 h 2871950"/>
              <a:gd name="connsiteX11" fmla="*/ 703505 w 7491790"/>
              <a:gd name="connsiteY11" fmla="*/ 1723026 h 2871950"/>
              <a:gd name="connsiteX12" fmla="*/ 906728 w 7491790"/>
              <a:gd name="connsiteY12" fmla="*/ 2013597 h 2871950"/>
              <a:gd name="connsiteX13" fmla="*/ 1237781 w 7491790"/>
              <a:gd name="connsiteY13" fmla="*/ 2266853 h 2871950"/>
              <a:gd name="connsiteX14" fmla="*/ 1672881 w 7491790"/>
              <a:gd name="connsiteY14" fmla="*/ 2489267 h 2871950"/>
              <a:gd name="connsiteX15" fmla="*/ 2247441 w 7491790"/>
              <a:gd name="connsiteY15" fmla="*/ 2609687 h 2871950"/>
              <a:gd name="connsiteX16" fmla="*/ 2655065 w 7491790"/>
              <a:gd name="connsiteY16" fmla="*/ 2686805 h 2871950"/>
              <a:gd name="connsiteX17" fmla="*/ 4105760 w 7491790"/>
              <a:gd name="connsiteY17" fmla="*/ 2788077 h 2871950"/>
              <a:gd name="connsiteX18" fmla="*/ 7491790 w 7491790"/>
              <a:gd name="connsiteY18" fmla="*/ 2871950 h 2871950"/>
              <a:gd name="connsiteX19" fmla="*/ 11017 w 7491790"/>
              <a:gd name="connsiteY19" fmla="*/ 2852058 h 2871950"/>
              <a:gd name="connsiteX0" fmla="*/ 11017 w 7491790"/>
              <a:gd name="connsiteY0" fmla="*/ 2852058 h 2871950"/>
              <a:gd name="connsiteX1" fmla="*/ 0 w 7491790"/>
              <a:gd name="connsiteY1" fmla="*/ 2180030 h 2871950"/>
              <a:gd name="connsiteX2" fmla="*/ 132202 w 7491790"/>
              <a:gd name="connsiteY2" fmla="*/ 1177495 h 2871950"/>
              <a:gd name="connsiteX3" fmla="*/ 429658 w 7491790"/>
              <a:gd name="connsiteY3" fmla="*/ 516483 h 2871950"/>
              <a:gd name="connsiteX4" fmla="*/ 947604 w 7491790"/>
              <a:gd name="connsiteY4" fmla="*/ 219792 h 2871950"/>
              <a:gd name="connsiteX5" fmla="*/ 1875513 w 7491790"/>
              <a:gd name="connsiteY5" fmla="*/ 0 h 2871950"/>
              <a:gd name="connsiteX6" fmla="*/ 1103086 w 7491790"/>
              <a:gd name="connsiteY6" fmla="*/ 404521 h 2871950"/>
              <a:gd name="connsiteX7" fmla="*/ 814856 w 7491790"/>
              <a:gd name="connsiteY7" fmla="*/ 653210 h 2871950"/>
              <a:gd name="connsiteX8" fmla="*/ 661012 w 7491790"/>
              <a:gd name="connsiteY8" fmla="*/ 878466 h 2871950"/>
              <a:gd name="connsiteX9" fmla="*/ 583894 w 7491790"/>
              <a:gd name="connsiteY9" fmla="*/ 1241629 h 2871950"/>
              <a:gd name="connsiteX10" fmla="*/ 610846 w 7491790"/>
              <a:gd name="connsiteY10" fmla="*/ 1476131 h 2871950"/>
              <a:gd name="connsiteX11" fmla="*/ 703505 w 7491790"/>
              <a:gd name="connsiteY11" fmla="*/ 1723026 h 2871950"/>
              <a:gd name="connsiteX12" fmla="*/ 906728 w 7491790"/>
              <a:gd name="connsiteY12" fmla="*/ 2013597 h 2871950"/>
              <a:gd name="connsiteX13" fmla="*/ 1237781 w 7491790"/>
              <a:gd name="connsiteY13" fmla="*/ 2266853 h 2871950"/>
              <a:gd name="connsiteX14" fmla="*/ 1672881 w 7491790"/>
              <a:gd name="connsiteY14" fmla="*/ 2489267 h 2871950"/>
              <a:gd name="connsiteX15" fmla="*/ 2247441 w 7491790"/>
              <a:gd name="connsiteY15" fmla="*/ 2609687 h 2871950"/>
              <a:gd name="connsiteX16" fmla="*/ 2938216 w 7491790"/>
              <a:gd name="connsiteY16" fmla="*/ 2651635 h 2871950"/>
              <a:gd name="connsiteX17" fmla="*/ 4105760 w 7491790"/>
              <a:gd name="connsiteY17" fmla="*/ 2788077 h 2871950"/>
              <a:gd name="connsiteX18" fmla="*/ 7491790 w 7491790"/>
              <a:gd name="connsiteY18" fmla="*/ 2871950 h 2871950"/>
              <a:gd name="connsiteX19" fmla="*/ 11017 w 7491790"/>
              <a:gd name="connsiteY19" fmla="*/ 2852058 h 2871950"/>
              <a:gd name="connsiteX0" fmla="*/ 11017 w 7491790"/>
              <a:gd name="connsiteY0" fmla="*/ 2852058 h 2871950"/>
              <a:gd name="connsiteX1" fmla="*/ 0 w 7491790"/>
              <a:gd name="connsiteY1" fmla="*/ 2180030 h 2871950"/>
              <a:gd name="connsiteX2" fmla="*/ 132202 w 7491790"/>
              <a:gd name="connsiteY2" fmla="*/ 1177495 h 2871950"/>
              <a:gd name="connsiteX3" fmla="*/ 429658 w 7491790"/>
              <a:gd name="connsiteY3" fmla="*/ 516483 h 2871950"/>
              <a:gd name="connsiteX4" fmla="*/ 947604 w 7491790"/>
              <a:gd name="connsiteY4" fmla="*/ 219792 h 2871950"/>
              <a:gd name="connsiteX5" fmla="*/ 1875513 w 7491790"/>
              <a:gd name="connsiteY5" fmla="*/ 0 h 2871950"/>
              <a:gd name="connsiteX6" fmla="*/ 1103086 w 7491790"/>
              <a:gd name="connsiteY6" fmla="*/ 404521 h 2871950"/>
              <a:gd name="connsiteX7" fmla="*/ 814856 w 7491790"/>
              <a:gd name="connsiteY7" fmla="*/ 653210 h 2871950"/>
              <a:gd name="connsiteX8" fmla="*/ 661012 w 7491790"/>
              <a:gd name="connsiteY8" fmla="*/ 878466 h 2871950"/>
              <a:gd name="connsiteX9" fmla="*/ 583894 w 7491790"/>
              <a:gd name="connsiteY9" fmla="*/ 1241629 h 2871950"/>
              <a:gd name="connsiteX10" fmla="*/ 610846 w 7491790"/>
              <a:gd name="connsiteY10" fmla="*/ 1476131 h 2871950"/>
              <a:gd name="connsiteX11" fmla="*/ 703505 w 7491790"/>
              <a:gd name="connsiteY11" fmla="*/ 1723026 h 2871950"/>
              <a:gd name="connsiteX12" fmla="*/ 906728 w 7491790"/>
              <a:gd name="connsiteY12" fmla="*/ 2013597 h 2871950"/>
              <a:gd name="connsiteX13" fmla="*/ 1237781 w 7491790"/>
              <a:gd name="connsiteY13" fmla="*/ 2266853 h 2871950"/>
              <a:gd name="connsiteX14" fmla="*/ 1672881 w 7491790"/>
              <a:gd name="connsiteY14" fmla="*/ 2489267 h 2871950"/>
              <a:gd name="connsiteX15" fmla="*/ 2304071 w 7491790"/>
              <a:gd name="connsiteY15" fmla="*/ 2304887 h 2871950"/>
              <a:gd name="connsiteX16" fmla="*/ 2938216 w 7491790"/>
              <a:gd name="connsiteY16" fmla="*/ 2651635 h 2871950"/>
              <a:gd name="connsiteX17" fmla="*/ 4105760 w 7491790"/>
              <a:gd name="connsiteY17" fmla="*/ 2788077 h 2871950"/>
              <a:gd name="connsiteX18" fmla="*/ 7491790 w 7491790"/>
              <a:gd name="connsiteY18" fmla="*/ 2871950 h 2871950"/>
              <a:gd name="connsiteX19" fmla="*/ 11017 w 7491790"/>
              <a:gd name="connsiteY19" fmla="*/ 2852058 h 2871950"/>
              <a:gd name="connsiteX0" fmla="*/ 11017 w 7491790"/>
              <a:gd name="connsiteY0" fmla="*/ 2852058 h 2871950"/>
              <a:gd name="connsiteX1" fmla="*/ 0 w 7491790"/>
              <a:gd name="connsiteY1" fmla="*/ 2180030 h 2871950"/>
              <a:gd name="connsiteX2" fmla="*/ 132202 w 7491790"/>
              <a:gd name="connsiteY2" fmla="*/ 1177495 h 2871950"/>
              <a:gd name="connsiteX3" fmla="*/ 429658 w 7491790"/>
              <a:gd name="connsiteY3" fmla="*/ 516483 h 2871950"/>
              <a:gd name="connsiteX4" fmla="*/ 947604 w 7491790"/>
              <a:gd name="connsiteY4" fmla="*/ 219792 h 2871950"/>
              <a:gd name="connsiteX5" fmla="*/ 1875513 w 7491790"/>
              <a:gd name="connsiteY5" fmla="*/ 0 h 2871950"/>
              <a:gd name="connsiteX6" fmla="*/ 1103086 w 7491790"/>
              <a:gd name="connsiteY6" fmla="*/ 404521 h 2871950"/>
              <a:gd name="connsiteX7" fmla="*/ 814856 w 7491790"/>
              <a:gd name="connsiteY7" fmla="*/ 653210 h 2871950"/>
              <a:gd name="connsiteX8" fmla="*/ 661012 w 7491790"/>
              <a:gd name="connsiteY8" fmla="*/ 878466 h 2871950"/>
              <a:gd name="connsiteX9" fmla="*/ 583894 w 7491790"/>
              <a:gd name="connsiteY9" fmla="*/ 1241629 h 2871950"/>
              <a:gd name="connsiteX10" fmla="*/ 610846 w 7491790"/>
              <a:gd name="connsiteY10" fmla="*/ 1476131 h 2871950"/>
              <a:gd name="connsiteX11" fmla="*/ 703505 w 7491790"/>
              <a:gd name="connsiteY11" fmla="*/ 1723026 h 2871950"/>
              <a:gd name="connsiteX12" fmla="*/ 906728 w 7491790"/>
              <a:gd name="connsiteY12" fmla="*/ 2013597 h 2871950"/>
              <a:gd name="connsiteX13" fmla="*/ 1237781 w 7491790"/>
              <a:gd name="connsiteY13" fmla="*/ 2266853 h 2871950"/>
              <a:gd name="connsiteX14" fmla="*/ 2026819 w 7491790"/>
              <a:gd name="connsiteY14" fmla="*/ 1926560 h 2871950"/>
              <a:gd name="connsiteX15" fmla="*/ 2304071 w 7491790"/>
              <a:gd name="connsiteY15" fmla="*/ 2304887 h 2871950"/>
              <a:gd name="connsiteX16" fmla="*/ 2938216 w 7491790"/>
              <a:gd name="connsiteY16" fmla="*/ 2651635 h 2871950"/>
              <a:gd name="connsiteX17" fmla="*/ 4105760 w 7491790"/>
              <a:gd name="connsiteY17" fmla="*/ 2788077 h 2871950"/>
              <a:gd name="connsiteX18" fmla="*/ 7491790 w 7491790"/>
              <a:gd name="connsiteY18" fmla="*/ 2871950 h 2871950"/>
              <a:gd name="connsiteX19" fmla="*/ 11017 w 7491790"/>
              <a:gd name="connsiteY19" fmla="*/ 2852058 h 2871950"/>
              <a:gd name="connsiteX0" fmla="*/ 11017 w 7491790"/>
              <a:gd name="connsiteY0" fmla="*/ 2852058 h 2871950"/>
              <a:gd name="connsiteX1" fmla="*/ 0 w 7491790"/>
              <a:gd name="connsiteY1" fmla="*/ 2180030 h 2871950"/>
              <a:gd name="connsiteX2" fmla="*/ 132202 w 7491790"/>
              <a:gd name="connsiteY2" fmla="*/ 1177495 h 2871950"/>
              <a:gd name="connsiteX3" fmla="*/ 429658 w 7491790"/>
              <a:gd name="connsiteY3" fmla="*/ 516483 h 2871950"/>
              <a:gd name="connsiteX4" fmla="*/ 947604 w 7491790"/>
              <a:gd name="connsiteY4" fmla="*/ 219792 h 2871950"/>
              <a:gd name="connsiteX5" fmla="*/ 1875513 w 7491790"/>
              <a:gd name="connsiteY5" fmla="*/ 0 h 2871950"/>
              <a:gd name="connsiteX6" fmla="*/ 1103086 w 7491790"/>
              <a:gd name="connsiteY6" fmla="*/ 404521 h 2871950"/>
              <a:gd name="connsiteX7" fmla="*/ 814856 w 7491790"/>
              <a:gd name="connsiteY7" fmla="*/ 653210 h 2871950"/>
              <a:gd name="connsiteX8" fmla="*/ 661012 w 7491790"/>
              <a:gd name="connsiteY8" fmla="*/ 878466 h 2871950"/>
              <a:gd name="connsiteX9" fmla="*/ 583894 w 7491790"/>
              <a:gd name="connsiteY9" fmla="*/ 1241629 h 2871950"/>
              <a:gd name="connsiteX10" fmla="*/ 610846 w 7491790"/>
              <a:gd name="connsiteY10" fmla="*/ 1476131 h 2871950"/>
              <a:gd name="connsiteX11" fmla="*/ 703505 w 7491790"/>
              <a:gd name="connsiteY11" fmla="*/ 1723026 h 2871950"/>
              <a:gd name="connsiteX12" fmla="*/ 906728 w 7491790"/>
              <a:gd name="connsiteY12" fmla="*/ 2013597 h 2871950"/>
              <a:gd name="connsiteX13" fmla="*/ 1917345 w 7491790"/>
              <a:gd name="connsiteY13" fmla="*/ 1375900 h 2871950"/>
              <a:gd name="connsiteX14" fmla="*/ 2026819 w 7491790"/>
              <a:gd name="connsiteY14" fmla="*/ 1926560 h 2871950"/>
              <a:gd name="connsiteX15" fmla="*/ 2304071 w 7491790"/>
              <a:gd name="connsiteY15" fmla="*/ 2304887 h 2871950"/>
              <a:gd name="connsiteX16" fmla="*/ 2938216 w 7491790"/>
              <a:gd name="connsiteY16" fmla="*/ 2651635 h 2871950"/>
              <a:gd name="connsiteX17" fmla="*/ 4105760 w 7491790"/>
              <a:gd name="connsiteY17" fmla="*/ 2788077 h 2871950"/>
              <a:gd name="connsiteX18" fmla="*/ 7491790 w 7491790"/>
              <a:gd name="connsiteY18" fmla="*/ 2871950 h 2871950"/>
              <a:gd name="connsiteX19" fmla="*/ 11017 w 7491790"/>
              <a:gd name="connsiteY19" fmla="*/ 2852058 h 2871950"/>
              <a:gd name="connsiteX0" fmla="*/ 11017 w 7491790"/>
              <a:gd name="connsiteY0" fmla="*/ 2852058 h 2871950"/>
              <a:gd name="connsiteX1" fmla="*/ 0 w 7491790"/>
              <a:gd name="connsiteY1" fmla="*/ 2180030 h 2871950"/>
              <a:gd name="connsiteX2" fmla="*/ 132202 w 7491790"/>
              <a:gd name="connsiteY2" fmla="*/ 1177495 h 2871950"/>
              <a:gd name="connsiteX3" fmla="*/ 429658 w 7491790"/>
              <a:gd name="connsiteY3" fmla="*/ 516483 h 2871950"/>
              <a:gd name="connsiteX4" fmla="*/ 947604 w 7491790"/>
              <a:gd name="connsiteY4" fmla="*/ 219792 h 2871950"/>
              <a:gd name="connsiteX5" fmla="*/ 1875513 w 7491790"/>
              <a:gd name="connsiteY5" fmla="*/ 0 h 2871950"/>
              <a:gd name="connsiteX6" fmla="*/ 1103086 w 7491790"/>
              <a:gd name="connsiteY6" fmla="*/ 404521 h 2871950"/>
              <a:gd name="connsiteX7" fmla="*/ 814856 w 7491790"/>
              <a:gd name="connsiteY7" fmla="*/ 653210 h 2871950"/>
              <a:gd name="connsiteX8" fmla="*/ 661012 w 7491790"/>
              <a:gd name="connsiteY8" fmla="*/ 878466 h 2871950"/>
              <a:gd name="connsiteX9" fmla="*/ 583894 w 7491790"/>
              <a:gd name="connsiteY9" fmla="*/ 1241629 h 2871950"/>
              <a:gd name="connsiteX10" fmla="*/ 610846 w 7491790"/>
              <a:gd name="connsiteY10" fmla="*/ 1476131 h 2871950"/>
              <a:gd name="connsiteX11" fmla="*/ 703505 w 7491790"/>
              <a:gd name="connsiteY11" fmla="*/ 1723026 h 2871950"/>
              <a:gd name="connsiteX12" fmla="*/ 1883599 w 7491790"/>
              <a:gd name="connsiteY12" fmla="*/ 1122642 h 2871950"/>
              <a:gd name="connsiteX13" fmla="*/ 1917345 w 7491790"/>
              <a:gd name="connsiteY13" fmla="*/ 1375900 h 2871950"/>
              <a:gd name="connsiteX14" fmla="*/ 2026819 w 7491790"/>
              <a:gd name="connsiteY14" fmla="*/ 1926560 h 2871950"/>
              <a:gd name="connsiteX15" fmla="*/ 2304071 w 7491790"/>
              <a:gd name="connsiteY15" fmla="*/ 2304887 h 2871950"/>
              <a:gd name="connsiteX16" fmla="*/ 2938216 w 7491790"/>
              <a:gd name="connsiteY16" fmla="*/ 2651635 h 2871950"/>
              <a:gd name="connsiteX17" fmla="*/ 4105760 w 7491790"/>
              <a:gd name="connsiteY17" fmla="*/ 2788077 h 2871950"/>
              <a:gd name="connsiteX18" fmla="*/ 7491790 w 7491790"/>
              <a:gd name="connsiteY18" fmla="*/ 2871950 h 2871950"/>
              <a:gd name="connsiteX19" fmla="*/ 11017 w 7491790"/>
              <a:gd name="connsiteY19" fmla="*/ 2852058 h 2871950"/>
              <a:gd name="connsiteX0" fmla="*/ 11017 w 7491790"/>
              <a:gd name="connsiteY0" fmla="*/ 2852058 h 2871950"/>
              <a:gd name="connsiteX1" fmla="*/ 0 w 7491790"/>
              <a:gd name="connsiteY1" fmla="*/ 2180030 h 2871950"/>
              <a:gd name="connsiteX2" fmla="*/ 132202 w 7491790"/>
              <a:gd name="connsiteY2" fmla="*/ 1177495 h 2871950"/>
              <a:gd name="connsiteX3" fmla="*/ 429658 w 7491790"/>
              <a:gd name="connsiteY3" fmla="*/ 516483 h 2871950"/>
              <a:gd name="connsiteX4" fmla="*/ 947604 w 7491790"/>
              <a:gd name="connsiteY4" fmla="*/ 219792 h 2871950"/>
              <a:gd name="connsiteX5" fmla="*/ 1875513 w 7491790"/>
              <a:gd name="connsiteY5" fmla="*/ 0 h 2871950"/>
              <a:gd name="connsiteX6" fmla="*/ 1103086 w 7491790"/>
              <a:gd name="connsiteY6" fmla="*/ 404521 h 2871950"/>
              <a:gd name="connsiteX7" fmla="*/ 814856 w 7491790"/>
              <a:gd name="connsiteY7" fmla="*/ 653210 h 2871950"/>
              <a:gd name="connsiteX8" fmla="*/ 661012 w 7491790"/>
              <a:gd name="connsiteY8" fmla="*/ 878466 h 2871950"/>
              <a:gd name="connsiteX9" fmla="*/ 583894 w 7491790"/>
              <a:gd name="connsiteY9" fmla="*/ 1241629 h 2871950"/>
              <a:gd name="connsiteX10" fmla="*/ 610846 w 7491790"/>
              <a:gd name="connsiteY10" fmla="*/ 1476131 h 2871950"/>
              <a:gd name="connsiteX11" fmla="*/ 2020157 w 7491790"/>
              <a:gd name="connsiteY11" fmla="*/ 679673 h 2871950"/>
              <a:gd name="connsiteX12" fmla="*/ 1883599 w 7491790"/>
              <a:gd name="connsiteY12" fmla="*/ 1122642 h 2871950"/>
              <a:gd name="connsiteX13" fmla="*/ 1917345 w 7491790"/>
              <a:gd name="connsiteY13" fmla="*/ 1375900 h 2871950"/>
              <a:gd name="connsiteX14" fmla="*/ 2026819 w 7491790"/>
              <a:gd name="connsiteY14" fmla="*/ 1926560 h 2871950"/>
              <a:gd name="connsiteX15" fmla="*/ 2304071 w 7491790"/>
              <a:gd name="connsiteY15" fmla="*/ 2304887 h 2871950"/>
              <a:gd name="connsiteX16" fmla="*/ 2938216 w 7491790"/>
              <a:gd name="connsiteY16" fmla="*/ 2651635 h 2871950"/>
              <a:gd name="connsiteX17" fmla="*/ 4105760 w 7491790"/>
              <a:gd name="connsiteY17" fmla="*/ 2788077 h 2871950"/>
              <a:gd name="connsiteX18" fmla="*/ 7491790 w 7491790"/>
              <a:gd name="connsiteY18" fmla="*/ 2871950 h 2871950"/>
              <a:gd name="connsiteX19" fmla="*/ 11017 w 7491790"/>
              <a:gd name="connsiteY19" fmla="*/ 2852058 h 2871950"/>
              <a:gd name="connsiteX0" fmla="*/ 11017 w 7491790"/>
              <a:gd name="connsiteY0" fmla="*/ 2852058 h 2871950"/>
              <a:gd name="connsiteX1" fmla="*/ 0 w 7491790"/>
              <a:gd name="connsiteY1" fmla="*/ 2180030 h 2871950"/>
              <a:gd name="connsiteX2" fmla="*/ 132202 w 7491790"/>
              <a:gd name="connsiteY2" fmla="*/ 1177495 h 2871950"/>
              <a:gd name="connsiteX3" fmla="*/ 429658 w 7491790"/>
              <a:gd name="connsiteY3" fmla="*/ 516483 h 2871950"/>
              <a:gd name="connsiteX4" fmla="*/ 947604 w 7491790"/>
              <a:gd name="connsiteY4" fmla="*/ 219792 h 2871950"/>
              <a:gd name="connsiteX5" fmla="*/ 1875513 w 7491790"/>
              <a:gd name="connsiteY5" fmla="*/ 0 h 2871950"/>
              <a:gd name="connsiteX6" fmla="*/ 1103086 w 7491790"/>
              <a:gd name="connsiteY6" fmla="*/ 404521 h 2871950"/>
              <a:gd name="connsiteX7" fmla="*/ 814856 w 7491790"/>
              <a:gd name="connsiteY7" fmla="*/ 653210 h 2871950"/>
              <a:gd name="connsiteX8" fmla="*/ 661012 w 7491790"/>
              <a:gd name="connsiteY8" fmla="*/ 878466 h 2871950"/>
              <a:gd name="connsiteX9" fmla="*/ 583894 w 7491790"/>
              <a:gd name="connsiteY9" fmla="*/ 1241629 h 2871950"/>
              <a:gd name="connsiteX10" fmla="*/ 2253122 w 7491790"/>
              <a:gd name="connsiteY10" fmla="*/ 409332 h 2871950"/>
              <a:gd name="connsiteX11" fmla="*/ 2020157 w 7491790"/>
              <a:gd name="connsiteY11" fmla="*/ 679673 h 2871950"/>
              <a:gd name="connsiteX12" fmla="*/ 1883599 w 7491790"/>
              <a:gd name="connsiteY12" fmla="*/ 1122642 h 2871950"/>
              <a:gd name="connsiteX13" fmla="*/ 1917345 w 7491790"/>
              <a:gd name="connsiteY13" fmla="*/ 1375900 h 2871950"/>
              <a:gd name="connsiteX14" fmla="*/ 2026819 w 7491790"/>
              <a:gd name="connsiteY14" fmla="*/ 1926560 h 2871950"/>
              <a:gd name="connsiteX15" fmla="*/ 2304071 w 7491790"/>
              <a:gd name="connsiteY15" fmla="*/ 2304887 h 2871950"/>
              <a:gd name="connsiteX16" fmla="*/ 2938216 w 7491790"/>
              <a:gd name="connsiteY16" fmla="*/ 2651635 h 2871950"/>
              <a:gd name="connsiteX17" fmla="*/ 4105760 w 7491790"/>
              <a:gd name="connsiteY17" fmla="*/ 2788077 h 2871950"/>
              <a:gd name="connsiteX18" fmla="*/ 7491790 w 7491790"/>
              <a:gd name="connsiteY18" fmla="*/ 2871950 h 2871950"/>
              <a:gd name="connsiteX19" fmla="*/ 11017 w 7491790"/>
              <a:gd name="connsiteY19" fmla="*/ 2852058 h 2871950"/>
              <a:gd name="connsiteX0" fmla="*/ 11017 w 7491790"/>
              <a:gd name="connsiteY0" fmla="*/ 2852058 h 2871950"/>
              <a:gd name="connsiteX1" fmla="*/ 0 w 7491790"/>
              <a:gd name="connsiteY1" fmla="*/ 2180030 h 2871950"/>
              <a:gd name="connsiteX2" fmla="*/ 132202 w 7491790"/>
              <a:gd name="connsiteY2" fmla="*/ 1177495 h 2871950"/>
              <a:gd name="connsiteX3" fmla="*/ 429658 w 7491790"/>
              <a:gd name="connsiteY3" fmla="*/ 516483 h 2871950"/>
              <a:gd name="connsiteX4" fmla="*/ 947604 w 7491790"/>
              <a:gd name="connsiteY4" fmla="*/ 219792 h 2871950"/>
              <a:gd name="connsiteX5" fmla="*/ 1875513 w 7491790"/>
              <a:gd name="connsiteY5" fmla="*/ 0 h 2871950"/>
              <a:gd name="connsiteX6" fmla="*/ 1103086 w 7491790"/>
              <a:gd name="connsiteY6" fmla="*/ 404521 h 2871950"/>
              <a:gd name="connsiteX7" fmla="*/ 814856 w 7491790"/>
              <a:gd name="connsiteY7" fmla="*/ 653210 h 2871950"/>
              <a:gd name="connsiteX8" fmla="*/ 661012 w 7491790"/>
              <a:gd name="connsiteY8" fmla="*/ 878466 h 2871950"/>
              <a:gd name="connsiteX9" fmla="*/ 2565951 w 7491790"/>
              <a:gd name="connsiteY9" fmla="*/ 174829 h 2871950"/>
              <a:gd name="connsiteX10" fmla="*/ 2253122 w 7491790"/>
              <a:gd name="connsiteY10" fmla="*/ 409332 h 2871950"/>
              <a:gd name="connsiteX11" fmla="*/ 2020157 w 7491790"/>
              <a:gd name="connsiteY11" fmla="*/ 679673 h 2871950"/>
              <a:gd name="connsiteX12" fmla="*/ 1883599 w 7491790"/>
              <a:gd name="connsiteY12" fmla="*/ 1122642 h 2871950"/>
              <a:gd name="connsiteX13" fmla="*/ 1917345 w 7491790"/>
              <a:gd name="connsiteY13" fmla="*/ 1375900 h 2871950"/>
              <a:gd name="connsiteX14" fmla="*/ 2026819 w 7491790"/>
              <a:gd name="connsiteY14" fmla="*/ 1926560 h 2871950"/>
              <a:gd name="connsiteX15" fmla="*/ 2304071 w 7491790"/>
              <a:gd name="connsiteY15" fmla="*/ 2304887 h 2871950"/>
              <a:gd name="connsiteX16" fmla="*/ 2938216 w 7491790"/>
              <a:gd name="connsiteY16" fmla="*/ 2651635 h 2871950"/>
              <a:gd name="connsiteX17" fmla="*/ 4105760 w 7491790"/>
              <a:gd name="connsiteY17" fmla="*/ 2788077 h 2871950"/>
              <a:gd name="connsiteX18" fmla="*/ 7491790 w 7491790"/>
              <a:gd name="connsiteY18" fmla="*/ 2871950 h 2871950"/>
              <a:gd name="connsiteX19" fmla="*/ 11017 w 7491790"/>
              <a:gd name="connsiteY19" fmla="*/ 2852058 h 2871950"/>
              <a:gd name="connsiteX0" fmla="*/ 11017 w 7491790"/>
              <a:gd name="connsiteY0" fmla="*/ 2852058 h 2871950"/>
              <a:gd name="connsiteX1" fmla="*/ 0 w 7491790"/>
              <a:gd name="connsiteY1" fmla="*/ 2180030 h 2871950"/>
              <a:gd name="connsiteX2" fmla="*/ 132202 w 7491790"/>
              <a:gd name="connsiteY2" fmla="*/ 1177495 h 2871950"/>
              <a:gd name="connsiteX3" fmla="*/ 429658 w 7491790"/>
              <a:gd name="connsiteY3" fmla="*/ 516483 h 2871950"/>
              <a:gd name="connsiteX4" fmla="*/ 947604 w 7491790"/>
              <a:gd name="connsiteY4" fmla="*/ 219792 h 2871950"/>
              <a:gd name="connsiteX5" fmla="*/ 1875513 w 7491790"/>
              <a:gd name="connsiteY5" fmla="*/ 0 h 2871950"/>
              <a:gd name="connsiteX6" fmla="*/ 1103086 w 7491790"/>
              <a:gd name="connsiteY6" fmla="*/ 404521 h 2871950"/>
              <a:gd name="connsiteX7" fmla="*/ 814856 w 7491790"/>
              <a:gd name="connsiteY7" fmla="*/ 653210 h 2871950"/>
              <a:gd name="connsiteX8" fmla="*/ 2756331 w 7491790"/>
              <a:gd name="connsiteY8" fmla="*/ 46128 h 2871950"/>
              <a:gd name="connsiteX9" fmla="*/ 2565951 w 7491790"/>
              <a:gd name="connsiteY9" fmla="*/ 174829 h 2871950"/>
              <a:gd name="connsiteX10" fmla="*/ 2253122 w 7491790"/>
              <a:gd name="connsiteY10" fmla="*/ 409332 h 2871950"/>
              <a:gd name="connsiteX11" fmla="*/ 2020157 w 7491790"/>
              <a:gd name="connsiteY11" fmla="*/ 679673 h 2871950"/>
              <a:gd name="connsiteX12" fmla="*/ 1883599 w 7491790"/>
              <a:gd name="connsiteY12" fmla="*/ 1122642 h 2871950"/>
              <a:gd name="connsiteX13" fmla="*/ 1917345 w 7491790"/>
              <a:gd name="connsiteY13" fmla="*/ 1375900 h 2871950"/>
              <a:gd name="connsiteX14" fmla="*/ 2026819 w 7491790"/>
              <a:gd name="connsiteY14" fmla="*/ 1926560 h 2871950"/>
              <a:gd name="connsiteX15" fmla="*/ 2304071 w 7491790"/>
              <a:gd name="connsiteY15" fmla="*/ 2304887 h 2871950"/>
              <a:gd name="connsiteX16" fmla="*/ 2938216 w 7491790"/>
              <a:gd name="connsiteY16" fmla="*/ 2651635 h 2871950"/>
              <a:gd name="connsiteX17" fmla="*/ 4105760 w 7491790"/>
              <a:gd name="connsiteY17" fmla="*/ 2788077 h 2871950"/>
              <a:gd name="connsiteX18" fmla="*/ 7491790 w 7491790"/>
              <a:gd name="connsiteY18" fmla="*/ 2871950 h 2871950"/>
              <a:gd name="connsiteX19" fmla="*/ 11017 w 7491790"/>
              <a:gd name="connsiteY19" fmla="*/ 2852058 h 2871950"/>
              <a:gd name="connsiteX0" fmla="*/ 11017 w 7491790"/>
              <a:gd name="connsiteY0" fmla="*/ 2902233 h 2922125"/>
              <a:gd name="connsiteX1" fmla="*/ 0 w 7491790"/>
              <a:gd name="connsiteY1" fmla="*/ 2230205 h 2922125"/>
              <a:gd name="connsiteX2" fmla="*/ 132202 w 7491790"/>
              <a:gd name="connsiteY2" fmla="*/ 1227670 h 2922125"/>
              <a:gd name="connsiteX3" fmla="*/ 429658 w 7491790"/>
              <a:gd name="connsiteY3" fmla="*/ 566658 h 2922125"/>
              <a:gd name="connsiteX4" fmla="*/ 947604 w 7491790"/>
              <a:gd name="connsiteY4" fmla="*/ 269967 h 2922125"/>
              <a:gd name="connsiteX5" fmla="*/ 1875513 w 7491790"/>
              <a:gd name="connsiteY5" fmla="*/ 50175 h 2922125"/>
              <a:gd name="connsiteX6" fmla="*/ 1103086 w 7491790"/>
              <a:gd name="connsiteY6" fmla="*/ 454696 h 2922125"/>
              <a:gd name="connsiteX7" fmla="*/ 2867702 w 7491790"/>
              <a:gd name="connsiteY7" fmla="*/ 0 h 2922125"/>
              <a:gd name="connsiteX8" fmla="*/ 2756331 w 7491790"/>
              <a:gd name="connsiteY8" fmla="*/ 96303 h 2922125"/>
              <a:gd name="connsiteX9" fmla="*/ 2565951 w 7491790"/>
              <a:gd name="connsiteY9" fmla="*/ 225004 h 2922125"/>
              <a:gd name="connsiteX10" fmla="*/ 2253122 w 7491790"/>
              <a:gd name="connsiteY10" fmla="*/ 459507 h 2922125"/>
              <a:gd name="connsiteX11" fmla="*/ 2020157 w 7491790"/>
              <a:gd name="connsiteY11" fmla="*/ 729848 h 2922125"/>
              <a:gd name="connsiteX12" fmla="*/ 1883599 w 7491790"/>
              <a:gd name="connsiteY12" fmla="*/ 1172817 h 2922125"/>
              <a:gd name="connsiteX13" fmla="*/ 1917345 w 7491790"/>
              <a:gd name="connsiteY13" fmla="*/ 1426075 h 2922125"/>
              <a:gd name="connsiteX14" fmla="*/ 2026819 w 7491790"/>
              <a:gd name="connsiteY14" fmla="*/ 1976735 h 2922125"/>
              <a:gd name="connsiteX15" fmla="*/ 2304071 w 7491790"/>
              <a:gd name="connsiteY15" fmla="*/ 2355062 h 2922125"/>
              <a:gd name="connsiteX16" fmla="*/ 2938216 w 7491790"/>
              <a:gd name="connsiteY16" fmla="*/ 2701810 h 2922125"/>
              <a:gd name="connsiteX17" fmla="*/ 4105760 w 7491790"/>
              <a:gd name="connsiteY17" fmla="*/ 2838252 h 2922125"/>
              <a:gd name="connsiteX18" fmla="*/ 7491790 w 7491790"/>
              <a:gd name="connsiteY18" fmla="*/ 2922125 h 2922125"/>
              <a:gd name="connsiteX19" fmla="*/ 11017 w 7491790"/>
              <a:gd name="connsiteY19" fmla="*/ 2902233 h 2922125"/>
              <a:gd name="connsiteX0" fmla="*/ 11017 w 7491790"/>
              <a:gd name="connsiteY0" fmla="*/ 2902233 h 2922125"/>
              <a:gd name="connsiteX1" fmla="*/ 0 w 7491790"/>
              <a:gd name="connsiteY1" fmla="*/ 2230205 h 2922125"/>
              <a:gd name="connsiteX2" fmla="*/ 132202 w 7491790"/>
              <a:gd name="connsiteY2" fmla="*/ 1227670 h 2922125"/>
              <a:gd name="connsiteX3" fmla="*/ 429658 w 7491790"/>
              <a:gd name="connsiteY3" fmla="*/ 566658 h 2922125"/>
              <a:gd name="connsiteX4" fmla="*/ 947604 w 7491790"/>
              <a:gd name="connsiteY4" fmla="*/ 269967 h 2922125"/>
              <a:gd name="connsiteX5" fmla="*/ 1875513 w 7491790"/>
              <a:gd name="connsiteY5" fmla="*/ 50175 h 2922125"/>
              <a:gd name="connsiteX6" fmla="*/ 1924225 w 7491790"/>
              <a:gd name="connsiteY6" fmla="*/ 114727 h 2922125"/>
              <a:gd name="connsiteX7" fmla="*/ 2867702 w 7491790"/>
              <a:gd name="connsiteY7" fmla="*/ 0 h 2922125"/>
              <a:gd name="connsiteX8" fmla="*/ 2756331 w 7491790"/>
              <a:gd name="connsiteY8" fmla="*/ 96303 h 2922125"/>
              <a:gd name="connsiteX9" fmla="*/ 2565951 w 7491790"/>
              <a:gd name="connsiteY9" fmla="*/ 225004 h 2922125"/>
              <a:gd name="connsiteX10" fmla="*/ 2253122 w 7491790"/>
              <a:gd name="connsiteY10" fmla="*/ 459507 h 2922125"/>
              <a:gd name="connsiteX11" fmla="*/ 2020157 w 7491790"/>
              <a:gd name="connsiteY11" fmla="*/ 729848 h 2922125"/>
              <a:gd name="connsiteX12" fmla="*/ 1883599 w 7491790"/>
              <a:gd name="connsiteY12" fmla="*/ 1172817 h 2922125"/>
              <a:gd name="connsiteX13" fmla="*/ 1917345 w 7491790"/>
              <a:gd name="connsiteY13" fmla="*/ 1426075 h 2922125"/>
              <a:gd name="connsiteX14" fmla="*/ 2026819 w 7491790"/>
              <a:gd name="connsiteY14" fmla="*/ 1976735 h 2922125"/>
              <a:gd name="connsiteX15" fmla="*/ 2304071 w 7491790"/>
              <a:gd name="connsiteY15" fmla="*/ 2355062 h 2922125"/>
              <a:gd name="connsiteX16" fmla="*/ 2938216 w 7491790"/>
              <a:gd name="connsiteY16" fmla="*/ 2701810 h 2922125"/>
              <a:gd name="connsiteX17" fmla="*/ 4105760 w 7491790"/>
              <a:gd name="connsiteY17" fmla="*/ 2838252 h 2922125"/>
              <a:gd name="connsiteX18" fmla="*/ 7491790 w 7491790"/>
              <a:gd name="connsiteY18" fmla="*/ 2922125 h 2922125"/>
              <a:gd name="connsiteX19" fmla="*/ 11017 w 7491790"/>
              <a:gd name="connsiteY19" fmla="*/ 2902233 h 2922125"/>
              <a:gd name="connsiteX0" fmla="*/ 11017 w 7491790"/>
              <a:gd name="connsiteY0" fmla="*/ 2902233 h 2922125"/>
              <a:gd name="connsiteX1" fmla="*/ 0 w 7491790"/>
              <a:gd name="connsiteY1" fmla="*/ 2230205 h 2922125"/>
              <a:gd name="connsiteX2" fmla="*/ 401196 w 7491790"/>
              <a:gd name="connsiteY2" fmla="*/ 1192501 h 2922125"/>
              <a:gd name="connsiteX3" fmla="*/ 429658 w 7491790"/>
              <a:gd name="connsiteY3" fmla="*/ 566658 h 2922125"/>
              <a:gd name="connsiteX4" fmla="*/ 947604 w 7491790"/>
              <a:gd name="connsiteY4" fmla="*/ 269967 h 2922125"/>
              <a:gd name="connsiteX5" fmla="*/ 1875513 w 7491790"/>
              <a:gd name="connsiteY5" fmla="*/ 50175 h 2922125"/>
              <a:gd name="connsiteX6" fmla="*/ 1924225 w 7491790"/>
              <a:gd name="connsiteY6" fmla="*/ 114727 h 2922125"/>
              <a:gd name="connsiteX7" fmla="*/ 2867702 w 7491790"/>
              <a:gd name="connsiteY7" fmla="*/ 0 h 2922125"/>
              <a:gd name="connsiteX8" fmla="*/ 2756331 w 7491790"/>
              <a:gd name="connsiteY8" fmla="*/ 96303 h 2922125"/>
              <a:gd name="connsiteX9" fmla="*/ 2565951 w 7491790"/>
              <a:gd name="connsiteY9" fmla="*/ 225004 h 2922125"/>
              <a:gd name="connsiteX10" fmla="*/ 2253122 w 7491790"/>
              <a:gd name="connsiteY10" fmla="*/ 459507 h 2922125"/>
              <a:gd name="connsiteX11" fmla="*/ 2020157 w 7491790"/>
              <a:gd name="connsiteY11" fmla="*/ 729848 h 2922125"/>
              <a:gd name="connsiteX12" fmla="*/ 1883599 w 7491790"/>
              <a:gd name="connsiteY12" fmla="*/ 1172817 h 2922125"/>
              <a:gd name="connsiteX13" fmla="*/ 1917345 w 7491790"/>
              <a:gd name="connsiteY13" fmla="*/ 1426075 h 2922125"/>
              <a:gd name="connsiteX14" fmla="*/ 2026819 w 7491790"/>
              <a:gd name="connsiteY14" fmla="*/ 1976735 h 2922125"/>
              <a:gd name="connsiteX15" fmla="*/ 2304071 w 7491790"/>
              <a:gd name="connsiteY15" fmla="*/ 2355062 h 2922125"/>
              <a:gd name="connsiteX16" fmla="*/ 2938216 w 7491790"/>
              <a:gd name="connsiteY16" fmla="*/ 2701810 h 2922125"/>
              <a:gd name="connsiteX17" fmla="*/ 4105760 w 7491790"/>
              <a:gd name="connsiteY17" fmla="*/ 2838252 h 2922125"/>
              <a:gd name="connsiteX18" fmla="*/ 7491790 w 7491790"/>
              <a:gd name="connsiteY18" fmla="*/ 2922125 h 2922125"/>
              <a:gd name="connsiteX19" fmla="*/ 11017 w 7491790"/>
              <a:gd name="connsiteY19" fmla="*/ 2902233 h 2922125"/>
              <a:gd name="connsiteX0" fmla="*/ 11017 w 7491790"/>
              <a:gd name="connsiteY0" fmla="*/ 2902233 h 2922125"/>
              <a:gd name="connsiteX1" fmla="*/ 0 w 7491790"/>
              <a:gd name="connsiteY1" fmla="*/ 2230205 h 2922125"/>
              <a:gd name="connsiteX2" fmla="*/ 401196 w 7491790"/>
              <a:gd name="connsiteY2" fmla="*/ 1192501 h 2922125"/>
              <a:gd name="connsiteX3" fmla="*/ 826071 w 7491790"/>
              <a:gd name="connsiteY3" fmla="*/ 566659 h 2922125"/>
              <a:gd name="connsiteX4" fmla="*/ 947604 w 7491790"/>
              <a:gd name="connsiteY4" fmla="*/ 269967 h 2922125"/>
              <a:gd name="connsiteX5" fmla="*/ 1875513 w 7491790"/>
              <a:gd name="connsiteY5" fmla="*/ 50175 h 2922125"/>
              <a:gd name="connsiteX6" fmla="*/ 1924225 w 7491790"/>
              <a:gd name="connsiteY6" fmla="*/ 114727 h 2922125"/>
              <a:gd name="connsiteX7" fmla="*/ 2867702 w 7491790"/>
              <a:gd name="connsiteY7" fmla="*/ 0 h 2922125"/>
              <a:gd name="connsiteX8" fmla="*/ 2756331 w 7491790"/>
              <a:gd name="connsiteY8" fmla="*/ 96303 h 2922125"/>
              <a:gd name="connsiteX9" fmla="*/ 2565951 w 7491790"/>
              <a:gd name="connsiteY9" fmla="*/ 225004 h 2922125"/>
              <a:gd name="connsiteX10" fmla="*/ 2253122 w 7491790"/>
              <a:gd name="connsiteY10" fmla="*/ 459507 h 2922125"/>
              <a:gd name="connsiteX11" fmla="*/ 2020157 w 7491790"/>
              <a:gd name="connsiteY11" fmla="*/ 729848 h 2922125"/>
              <a:gd name="connsiteX12" fmla="*/ 1883599 w 7491790"/>
              <a:gd name="connsiteY12" fmla="*/ 1172817 h 2922125"/>
              <a:gd name="connsiteX13" fmla="*/ 1917345 w 7491790"/>
              <a:gd name="connsiteY13" fmla="*/ 1426075 h 2922125"/>
              <a:gd name="connsiteX14" fmla="*/ 2026819 w 7491790"/>
              <a:gd name="connsiteY14" fmla="*/ 1976735 h 2922125"/>
              <a:gd name="connsiteX15" fmla="*/ 2304071 w 7491790"/>
              <a:gd name="connsiteY15" fmla="*/ 2355062 h 2922125"/>
              <a:gd name="connsiteX16" fmla="*/ 2938216 w 7491790"/>
              <a:gd name="connsiteY16" fmla="*/ 2701810 h 2922125"/>
              <a:gd name="connsiteX17" fmla="*/ 4105760 w 7491790"/>
              <a:gd name="connsiteY17" fmla="*/ 2838252 h 2922125"/>
              <a:gd name="connsiteX18" fmla="*/ 7491790 w 7491790"/>
              <a:gd name="connsiteY18" fmla="*/ 2922125 h 2922125"/>
              <a:gd name="connsiteX19" fmla="*/ 11017 w 7491790"/>
              <a:gd name="connsiteY19" fmla="*/ 2902233 h 2922125"/>
              <a:gd name="connsiteX0" fmla="*/ 11017 w 7491790"/>
              <a:gd name="connsiteY0" fmla="*/ 2902233 h 2922125"/>
              <a:gd name="connsiteX1" fmla="*/ 0 w 7491790"/>
              <a:gd name="connsiteY1" fmla="*/ 2230205 h 2922125"/>
              <a:gd name="connsiteX2" fmla="*/ 401196 w 7491790"/>
              <a:gd name="connsiteY2" fmla="*/ 1192501 h 2922125"/>
              <a:gd name="connsiteX3" fmla="*/ 826071 w 7491790"/>
              <a:gd name="connsiteY3" fmla="*/ 566659 h 2922125"/>
              <a:gd name="connsiteX4" fmla="*/ 1301543 w 7491790"/>
              <a:gd name="connsiteY4" fmla="*/ 328583 h 2922125"/>
              <a:gd name="connsiteX5" fmla="*/ 1875513 w 7491790"/>
              <a:gd name="connsiteY5" fmla="*/ 50175 h 2922125"/>
              <a:gd name="connsiteX6" fmla="*/ 1924225 w 7491790"/>
              <a:gd name="connsiteY6" fmla="*/ 114727 h 2922125"/>
              <a:gd name="connsiteX7" fmla="*/ 2867702 w 7491790"/>
              <a:gd name="connsiteY7" fmla="*/ 0 h 2922125"/>
              <a:gd name="connsiteX8" fmla="*/ 2756331 w 7491790"/>
              <a:gd name="connsiteY8" fmla="*/ 96303 h 2922125"/>
              <a:gd name="connsiteX9" fmla="*/ 2565951 w 7491790"/>
              <a:gd name="connsiteY9" fmla="*/ 225004 h 2922125"/>
              <a:gd name="connsiteX10" fmla="*/ 2253122 w 7491790"/>
              <a:gd name="connsiteY10" fmla="*/ 459507 h 2922125"/>
              <a:gd name="connsiteX11" fmla="*/ 2020157 w 7491790"/>
              <a:gd name="connsiteY11" fmla="*/ 729848 h 2922125"/>
              <a:gd name="connsiteX12" fmla="*/ 1883599 w 7491790"/>
              <a:gd name="connsiteY12" fmla="*/ 1172817 h 2922125"/>
              <a:gd name="connsiteX13" fmla="*/ 1917345 w 7491790"/>
              <a:gd name="connsiteY13" fmla="*/ 1426075 h 2922125"/>
              <a:gd name="connsiteX14" fmla="*/ 2026819 w 7491790"/>
              <a:gd name="connsiteY14" fmla="*/ 1976735 h 2922125"/>
              <a:gd name="connsiteX15" fmla="*/ 2304071 w 7491790"/>
              <a:gd name="connsiteY15" fmla="*/ 2355062 h 2922125"/>
              <a:gd name="connsiteX16" fmla="*/ 2938216 w 7491790"/>
              <a:gd name="connsiteY16" fmla="*/ 2701810 h 2922125"/>
              <a:gd name="connsiteX17" fmla="*/ 4105760 w 7491790"/>
              <a:gd name="connsiteY17" fmla="*/ 2838252 h 2922125"/>
              <a:gd name="connsiteX18" fmla="*/ 7491790 w 7491790"/>
              <a:gd name="connsiteY18" fmla="*/ 2922125 h 2922125"/>
              <a:gd name="connsiteX19" fmla="*/ 11017 w 7491790"/>
              <a:gd name="connsiteY19" fmla="*/ 2902233 h 2922125"/>
              <a:gd name="connsiteX0" fmla="*/ 11017 w 7491790"/>
              <a:gd name="connsiteY0" fmla="*/ 2902233 h 2922125"/>
              <a:gd name="connsiteX1" fmla="*/ 0 w 7491790"/>
              <a:gd name="connsiteY1" fmla="*/ 2230205 h 2922125"/>
              <a:gd name="connsiteX2" fmla="*/ 401196 w 7491790"/>
              <a:gd name="connsiteY2" fmla="*/ 1192501 h 2922125"/>
              <a:gd name="connsiteX3" fmla="*/ 826071 w 7491790"/>
              <a:gd name="connsiteY3" fmla="*/ 566659 h 2922125"/>
              <a:gd name="connsiteX4" fmla="*/ 1301543 w 7491790"/>
              <a:gd name="connsiteY4" fmla="*/ 328583 h 2922125"/>
              <a:gd name="connsiteX5" fmla="*/ 1875513 w 7491790"/>
              <a:gd name="connsiteY5" fmla="*/ 50175 h 2922125"/>
              <a:gd name="connsiteX6" fmla="*/ 2193219 w 7491790"/>
              <a:gd name="connsiteY6" fmla="*/ 114727 h 2922125"/>
              <a:gd name="connsiteX7" fmla="*/ 2867702 w 7491790"/>
              <a:gd name="connsiteY7" fmla="*/ 0 h 2922125"/>
              <a:gd name="connsiteX8" fmla="*/ 2756331 w 7491790"/>
              <a:gd name="connsiteY8" fmla="*/ 96303 h 2922125"/>
              <a:gd name="connsiteX9" fmla="*/ 2565951 w 7491790"/>
              <a:gd name="connsiteY9" fmla="*/ 225004 h 2922125"/>
              <a:gd name="connsiteX10" fmla="*/ 2253122 w 7491790"/>
              <a:gd name="connsiteY10" fmla="*/ 459507 h 2922125"/>
              <a:gd name="connsiteX11" fmla="*/ 2020157 w 7491790"/>
              <a:gd name="connsiteY11" fmla="*/ 729848 h 2922125"/>
              <a:gd name="connsiteX12" fmla="*/ 1883599 w 7491790"/>
              <a:gd name="connsiteY12" fmla="*/ 1172817 h 2922125"/>
              <a:gd name="connsiteX13" fmla="*/ 1917345 w 7491790"/>
              <a:gd name="connsiteY13" fmla="*/ 1426075 h 2922125"/>
              <a:gd name="connsiteX14" fmla="*/ 2026819 w 7491790"/>
              <a:gd name="connsiteY14" fmla="*/ 1976735 h 2922125"/>
              <a:gd name="connsiteX15" fmla="*/ 2304071 w 7491790"/>
              <a:gd name="connsiteY15" fmla="*/ 2355062 h 2922125"/>
              <a:gd name="connsiteX16" fmla="*/ 2938216 w 7491790"/>
              <a:gd name="connsiteY16" fmla="*/ 2701810 h 2922125"/>
              <a:gd name="connsiteX17" fmla="*/ 4105760 w 7491790"/>
              <a:gd name="connsiteY17" fmla="*/ 2838252 h 2922125"/>
              <a:gd name="connsiteX18" fmla="*/ 7491790 w 7491790"/>
              <a:gd name="connsiteY18" fmla="*/ 2922125 h 2922125"/>
              <a:gd name="connsiteX19" fmla="*/ 11017 w 7491790"/>
              <a:gd name="connsiteY19" fmla="*/ 2902233 h 2922125"/>
              <a:gd name="connsiteX0" fmla="*/ 11017 w 7491790"/>
              <a:gd name="connsiteY0" fmla="*/ 2902233 h 2922125"/>
              <a:gd name="connsiteX1" fmla="*/ 0 w 7491790"/>
              <a:gd name="connsiteY1" fmla="*/ 2230205 h 2922125"/>
              <a:gd name="connsiteX2" fmla="*/ 401196 w 7491790"/>
              <a:gd name="connsiteY2" fmla="*/ 1192501 h 2922125"/>
              <a:gd name="connsiteX3" fmla="*/ 826071 w 7491790"/>
              <a:gd name="connsiteY3" fmla="*/ 566659 h 2922125"/>
              <a:gd name="connsiteX4" fmla="*/ 1301543 w 7491790"/>
              <a:gd name="connsiteY4" fmla="*/ 328583 h 2922125"/>
              <a:gd name="connsiteX5" fmla="*/ 1917984 w 7491790"/>
              <a:gd name="connsiteY5" fmla="*/ 155683 h 2922125"/>
              <a:gd name="connsiteX6" fmla="*/ 2193219 w 7491790"/>
              <a:gd name="connsiteY6" fmla="*/ 114727 h 2922125"/>
              <a:gd name="connsiteX7" fmla="*/ 2867702 w 7491790"/>
              <a:gd name="connsiteY7" fmla="*/ 0 h 2922125"/>
              <a:gd name="connsiteX8" fmla="*/ 2756331 w 7491790"/>
              <a:gd name="connsiteY8" fmla="*/ 96303 h 2922125"/>
              <a:gd name="connsiteX9" fmla="*/ 2565951 w 7491790"/>
              <a:gd name="connsiteY9" fmla="*/ 225004 h 2922125"/>
              <a:gd name="connsiteX10" fmla="*/ 2253122 w 7491790"/>
              <a:gd name="connsiteY10" fmla="*/ 459507 h 2922125"/>
              <a:gd name="connsiteX11" fmla="*/ 2020157 w 7491790"/>
              <a:gd name="connsiteY11" fmla="*/ 729848 h 2922125"/>
              <a:gd name="connsiteX12" fmla="*/ 1883599 w 7491790"/>
              <a:gd name="connsiteY12" fmla="*/ 1172817 h 2922125"/>
              <a:gd name="connsiteX13" fmla="*/ 1917345 w 7491790"/>
              <a:gd name="connsiteY13" fmla="*/ 1426075 h 2922125"/>
              <a:gd name="connsiteX14" fmla="*/ 2026819 w 7491790"/>
              <a:gd name="connsiteY14" fmla="*/ 1976735 h 2922125"/>
              <a:gd name="connsiteX15" fmla="*/ 2304071 w 7491790"/>
              <a:gd name="connsiteY15" fmla="*/ 2355062 h 2922125"/>
              <a:gd name="connsiteX16" fmla="*/ 2938216 w 7491790"/>
              <a:gd name="connsiteY16" fmla="*/ 2701810 h 2922125"/>
              <a:gd name="connsiteX17" fmla="*/ 4105760 w 7491790"/>
              <a:gd name="connsiteY17" fmla="*/ 2838252 h 2922125"/>
              <a:gd name="connsiteX18" fmla="*/ 7491790 w 7491790"/>
              <a:gd name="connsiteY18" fmla="*/ 2922125 h 2922125"/>
              <a:gd name="connsiteX19" fmla="*/ 11017 w 7491790"/>
              <a:gd name="connsiteY19" fmla="*/ 2902233 h 2922125"/>
              <a:gd name="connsiteX0" fmla="*/ 11017 w 7491790"/>
              <a:gd name="connsiteY0" fmla="*/ 2902233 h 2922125"/>
              <a:gd name="connsiteX1" fmla="*/ 0 w 7491790"/>
              <a:gd name="connsiteY1" fmla="*/ 2230205 h 2922125"/>
              <a:gd name="connsiteX2" fmla="*/ 401196 w 7491790"/>
              <a:gd name="connsiteY2" fmla="*/ 1192501 h 2922125"/>
              <a:gd name="connsiteX3" fmla="*/ 826071 w 7491790"/>
              <a:gd name="connsiteY3" fmla="*/ 566659 h 2922125"/>
              <a:gd name="connsiteX4" fmla="*/ 1301543 w 7491790"/>
              <a:gd name="connsiteY4" fmla="*/ 328583 h 2922125"/>
              <a:gd name="connsiteX5" fmla="*/ 1917984 w 7491790"/>
              <a:gd name="connsiteY5" fmla="*/ 155683 h 2922125"/>
              <a:gd name="connsiteX6" fmla="*/ 2193219 w 7491790"/>
              <a:gd name="connsiteY6" fmla="*/ 114727 h 2922125"/>
              <a:gd name="connsiteX7" fmla="*/ 2867702 w 7491790"/>
              <a:gd name="connsiteY7" fmla="*/ 0 h 2922125"/>
              <a:gd name="connsiteX8" fmla="*/ 2756331 w 7491790"/>
              <a:gd name="connsiteY8" fmla="*/ 96303 h 2922125"/>
              <a:gd name="connsiteX9" fmla="*/ 2565951 w 7491790"/>
              <a:gd name="connsiteY9" fmla="*/ 225004 h 2922125"/>
              <a:gd name="connsiteX10" fmla="*/ 2253122 w 7491790"/>
              <a:gd name="connsiteY10" fmla="*/ 459507 h 2922125"/>
              <a:gd name="connsiteX11" fmla="*/ 2020157 w 7491790"/>
              <a:gd name="connsiteY11" fmla="*/ 729848 h 2922125"/>
              <a:gd name="connsiteX12" fmla="*/ 1883599 w 7491790"/>
              <a:gd name="connsiteY12" fmla="*/ 1172817 h 2922125"/>
              <a:gd name="connsiteX13" fmla="*/ 1917345 w 7491790"/>
              <a:gd name="connsiteY13" fmla="*/ 1426075 h 2922125"/>
              <a:gd name="connsiteX14" fmla="*/ 2026819 w 7491790"/>
              <a:gd name="connsiteY14" fmla="*/ 1976735 h 2922125"/>
              <a:gd name="connsiteX15" fmla="*/ 2304071 w 7491790"/>
              <a:gd name="connsiteY15" fmla="*/ 2355062 h 2922125"/>
              <a:gd name="connsiteX16" fmla="*/ 2938216 w 7491790"/>
              <a:gd name="connsiteY16" fmla="*/ 2701810 h 2922125"/>
              <a:gd name="connsiteX17" fmla="*/ 4105760 w 7491790"/>
              <a:gd name="connsiteY17" fmla="*/ 2838252 h 2922125"/>
              <a:gd name="connsiteX18" fmla="*/ 7491790 w 7491790"/>
              <a:gd name="connsiteY18" fmla="*/ 2922125 h 2922125"/>
              <a:gd name="connsiteX19" fmla="*/ 11017 w 7491790"/>
              <a:gd name="connsiteY19" fmla="*/ 2902233 h 2922125"/>
              <a:gd name="connsiteX0" fmla="*/ 11017 w 7491790"/>
              <a:gd name="connsiteY0" fmla="*/ 2902233 h 2922125"/>
              <a:gd name="connsiteX1" fmla="*/ 0 w 7491790"/>
              <a:gd name="connsiteY1" fmla="*/ 2230205 h 2922125"/>
              <a:gd name="connsiteX2" fmla="*/ 401196 w 7491790"/>
              <a:gd name="connsiteY2" fmla="*/ 1192501 h 2922125"/>
              <a:gd name="connsiteX3" fmla="*/ 925173 w 7491790"/>
              <a:gd name="connsiteY3" fmla="*/ 636997 h 2922125"/>
              <a:gd name="connsiteX4" fmla="*/ 1301543 w 7491790"/>
              <a:gd name="connsiteY4" fmla="*/ 328583 h 2922125"/>
              <a:gd name="connsiteX5" fmla="*/ 1917984 w 7491790"/>
              <a:gd name="connsiteY5" fmla="*/ 155683 h 2922125"/>
              <a:gd name="connsiteX6" fmla="*/ 2193219 w 7491790"/>
              <a:gd name="connsiteY6" fmla="*/ 114727 h 2922125"/>
              <a:gd name="connsiteX7" fmla="*/ 2867702 w 7491790"/>
              <a:gd name="connsiteY7" fmla="*/ 0 h 2922125"/>
              <a:gd name="connsiteX8" fmla="*/ 2756331 w 7491790"/>
              <a:gd name="connsiteY8" fmla="*/ 96303 h 2922125"/>
              <a:gd name="connsiteX9" fmla="*/ 2565951 w 7491790"/>
              <a:gd name="connsiteY9" fmla="*/ 225004 h 2922125"/>
              <a:gd name="connsiteX10" fmla="*/ 2253122 w 7491790"/>
              <a:gd name="connsiteY10" fmla="*/ 459507 h 2922125"/>
              <a:gd name="connsiteX11" fmla="*/ 2020157 w 7491790"/>
              <a:gd name="connsiteY11" fmla="*/ 729848 h 2922125"/>
              <a:gd name="connsiteX12" fmla="*/ 1883599 w 7491790"/>
              <a:gd name="connsiteY12" fmla="*/ 1172817 h 2922125"/>
              <a:gd name="connsiteX13" fmla="*/ 1917345 w 7491790"/>
              <a:gd name="connsiteY13" fmla="*/ 1426075 h 2922125"/>
              <a:gd name="connsiteX14" fmla="*/ 2026819 w 7491790"/>
              <a:gd name="connsiteY14" fmla="*/ 1976735 h 2922125"/>
              <a:gd name="connsiteX15" fmla="*/ 2304071 w 7491790"/>
              <a:gd name="connsiteY15" fmla="*/ 2355062 h 2922125"/>
              <a:gd name="connsiteX16" fmla="*/ 2938216 w 7491790"/>
              <a:gd name="connsiteY16" fmla="*/ 2701810 h 2922125"/>
              <a:gd name="connsiteX17" fmla="*/ 4105760 w 7491790"/>
              <a:gd name="connsiteY17" fmla="*/ 2838252 h 2922125"/>
              <a:gd name="connsiteX18" fmla="*/ 7491790 w 7491790"/>
              <a:gd name="connsiteY18" fmla="*/ 2922125 h 2922125"/>
              <a:gd name="connsiteX19" fmla="*/ 11017 w 7491790"/>
              <a:gd name="connsiteY19" fmla="*/ 2902233 h 2922125"/>
              <a:gd name="connsiteX0" fmla="*/ 11017 w 7491790"/>
              <a:gd name="connsiteY0" fmla="*/ 2902233 h 2922125"/>
              <a:gd name="connsiteX1" fmla="*/ 0 w 7491790"/>
              <a:gd name="connsiteY1" fmla="*/ 2230205 h 2922125"/>
              <a:gd name="connsiteX2" fmla="*/ 401196 w 7491790"/>
              <a:gd name="connsiteY2" fmla="*/ 1192501 h 2922125"/>
              <a:gd name="connsiteX3" fmla="*/ 925173 w 7491790"/>
              <a:gd name="connsiteY3" fmla="*/ 636997 h 2922125"/>
              <a:gd name="connsiteX4" fmla="*/ 1457277 w 7491790"/>
              <a:gd name="connsiteY4" fmla="*/ 316860 h 2922125"/>
              <a:gd name="connsiteX5" fmla="*/ 1917984 w 7491790"/>
              <a:gd name="connsiteY5" fmla="*/ 155683 h 2922125"/>
              <a:gd name="connsiteX6" fmla="*/ 2193219 w 7491790"/>
              <a:gd name="connsiteY6" fmla="*/ 114727 h 2922125"/>
              <a:gd name="connsiteX7" fmla="*/ 2867702 w 7491790"/>
              <a:gd name="connsiteY7" fmla="*/ 0 h 2922125"/>
              <a:gd name="connsiteX8" fmla="*/ 2756331 w 7491790"/>
              <a:gd name="connsiteY8" fmla="*/ 96303 h 2922125"/>
              <a:gd name="connsiteX9" fmla="*/ 2565951 w 7491790"/>
              <a:gd name="connsiteY9" fmla="*/ 225004 h 2922125"/>
              <a:gd name="connsiteX10" fmla="*/ 2253122 w 7491790"/>
              <a:gd name="connsiteY10" fmla="*/ 459507 h 2922125"/>
              <a:gd name="connsiteX11" fmla="*/ 2020157 w 7491790"/>
              <a:gd name="connsiteY11" fmla="*/ 729848 h 2922125"/>
              <a:gd name="connsiteX12" fmla="*/ 1883599 w 7491790"/>
              <a:gd name="connsiteY12" fmla="*/ 1172817 h 2922125"/>
              <a:gd name="connsiteX13" fmla="*/ 1917345 w 7491790"/>
              <a:gd name="connsiteY13" fmla="*/ 1426075 h 2922125"/>
              <a:gd name="connsiteX14" fmla="*/ 2026819 w 7491790"/>
              <a:gd name="connsiteY14" fmla="*/ 1976735 h 2922125"/>
              <a:gd name="connsiteX15" fmla="*/ 2304071 w 7491790"/>
              <a:gd name="connsiteY15" fmla="*/ 2355062 h 2922125"/>
              <a:gd name="connsiteX16" fmla="*/ 2938216 w 7491790"/>
              <a:gd name="connsiteY16" fmla="*/ 2701810 h 2922125"/>
              <a:gd name="connsiteX17" fmla="*/ 4105760 w 7491790"/>
              <a:gd name="connsiteY17" fmla="*/ 2838252 h 2922125"/>
              <a:gd name="connsiteX18" fmla="*/ 7491790 w 7491790"/>
              <a:gd name="connsiteY18" fmla="*/ 2922125 h 2922125"/>
              <a:gd name="connsiteX19" fmla="*/ 11017 w 7491790"/>
              <a:gd name="connsiteY19" fmla="*/ 2902233 h 2922125"/>
              <a:gd name="connsiteX0" fmla="*/ 11017 w 7491790"/>
              <a:gd name="connsiteY0" fmla="*/ 2902233 h 2922125"/>
              <a:gd name="connsiteX1" fmla="*/ 0 w 7491790"/>
              <a:gd name="connsiteY1" fmla="*/ 2230205 h 2922125"/>
              <a:gd name="connsiteX2" fmla="*/ 273778 w 7491790"/>
              <a:gd name="connsiteY2" fmla="*/ 1309732 h 2922125"/>
              <a:gd name="connsiteX3" fmla="*/ 925173 w 7491790"/>
              <a:gd name="connsiteY3" fmla="*/ 636997 h 2922125"/>
              <a:gd name="connsiteX4" fmla="*/ 1457277 w 7491790"/>
              <a:gd name="connsiteY4" fmla="*/ 316860 h 2922125"/>
              <a:gd name="connsiteX5" fmla="*/ 1917984 w 7491790"/>
              <a:gd name="connsiteY5" fmla="*/ 155683 h 2922125"/>
              <a:gd name="connsiteX6" fmla="*/ 2193219 w 7491790"/>
              <a:gd name="connsiteY6" fmla="*/ 114727 h 2922125"/>
              <a:gd name="connsiteX7" fmla="*/ 2867702 w 7491790"/>
              <a:gd name="connsiteY7" fmla="*/ 0 h 2922125"/>
              <a:gd name="connsiteX8" fmla="*/ 2756331 w 7491790"/>
              <a:gd name="connsiteY8" fmla="*/ 96303 h 2922125"/>
              <a:gd name="connsiteX9" fmla="*/ 2565951 w 7491790"/>
              <a:gd name="connsiteY9" fmla="*/ 225004 h 2922125"/>
              <a:gd name="connsiteX10" fmla="*/ 2253122 w 7491790"/>
              <a:gd name="connsiteY10" fmla="*/ 459507 h 2922125"/>
              <a:gd name="connsiteX11" fmla="*/ 2020157 w 7491790"/>
              <a:gd name="connsiteY11" fmla="*/ 729848 h 2922125"/>
              <a:gd name="connsiteX12" fmla="*/ 1883599 w 7491790"/>
              <a:gd name="connsiteY12" fmla="*/ 1172817 h 2922125"/>
              <a:gd name="connsiteX13" fmla="*/ 1917345 w 7491790"/>
              <a:gd name="connsiteY13" fmla="*/ 1426075 h 2922125"/>
              <a:gd name="connsiteX14" fmla="*/ 2026819 w 7491790"/>
              <a:gd name="connsiteY14" fmla="*/ 1976735 h 2922125"/>
              <a:gd name="connsiteX15" fmla="*/ 2304071 w 7491790"/>
              <a:gd name="connsiteY15" fmla="*/ 2355062 h 2922125"/>
              <a:gd name="connsiteX16" fmla="*/ 2938216 w 7491790"/>
              <a:gd name="connsiteY16" fmla="*/ 2701810 h 2922125"/>
              <a:gd name="connsiteX17" fmla="*/ 4105760 w 7491790"/>
              <a:gd name="connsiteY17" fmla="*/ 2838252 h 2922125"/>
              <a:gd name="connsiteX18" fmla="*/ 7491790 w 7491790"/>
              <a:gd name="connsiteY18" fmla="*/ 2922125 h 2922125"/>
              <a:gd name="connsiteX19" fmla="*/ 11017 w 7491790"/>
              <a:gd name="connsiteY19" fmla="*/ 2902233 h 2922125"/>
              <a:gd name="connsiteX0" fmla="*/ 11017 w 7491790"/>
              <a:gd name="connsiteY0" fmla="*/ 2902233 h 2922125"/>
              <a:gd name="connsiteX1" fmla="*/ 0 w 7491790"/>
              <a:gd name="connsiteY1" fmla="*/ 2230205 h 2922125"/>
              <a:gd name="connsiteX2" fmla="*/ 273778 w 7491790"/>
              <a:gd name="connsiteY2" fmla="*/ 1309732 h 2922125"/>
              <a:gd name="connsiteX3" fmla="*/ 925173 w 7491790"/>
              <a:gd name="connsiteY3" fmla="*/ 636997 h 2922125"/>
              <a:gd name="connsiteX4" fmla="*/ 1457277 w 7491790"/>
              <a:gd name="connsiteY4" fmla="*/ 316860 h 2922125"/>
              <a:gd name="connsiteX5" fmla="*/ 1917984 w 7491790"/>
              <a:gd name="connsiteY5" fmla="*/ 155683 h 2922125"/>
              <a:gd name="connsiteX6" fmla="*/ 2193219 w 7491790"/>
              <a:gd name="connsiteY6" fmla="*/ 114727 h 2922125"/>
              <a:gd name="connsiteX7" fmla="*/ 2867702 w 7491790"/>
              <a:gd name="connsiteY7" fmla="*/ 0 h 2922125"/>
              <a:gd name="connsiteX8" fmla="*/ 2756331 w 7491790"/>
              <a:gd name="connsiteY8" fmla="*/ 96303 h 2922125"/>
              <a:gd name="connsiteX9" fmla="*/ 2565951 w 7491790"/>
              <a:gd name="connsiteY9" fmla="*/ 225004 h 2922125"/>
              <a:gd name="connsiteX10" fmla="*/ 2253122 w 7491790"/>
              <a:gd name="connsiteY10" fmla="*/ 459507 h 2922125"/>
              <a:gd name="connsiteX11" fmla="*/ 2020157 w 7491790"/>
              <a:gd name="connsiteY11" fmla="*/ 729848 h 2922125"/>
              <a:gd name="connsiteX12" fmla="*/ 1883599 w 7491790"/>
              <a:gd name="connsiteY12" fmla="*/ 1172817 h 2922125"/>
              <a:gd name="connsiteX13" fmla="*/ 1917345 w 7491790"/>
              <a:gd name="connsiteY13" fmla="*/ 1426075 h 2922125"/>
              <a:gd name="connsiteX14" fmla="*/ 2026819 w 7491790"/>
              <a:gd name="connsiteY14" fmla="*/ 1976735 h 2922125"/>
              <a:gd name="connsiteX15" fmla="*/ 2304071 w 7491790"/>
              <a:gd name="connsiteY15" fmla="*/ 2355062 h 2922125"/>
              <a:gd name="connsiteX16" fmla="*/ 2938216 w 7491790"/>
              <a:gd name="connsiteY16" fmla="*/ 2701810 h 2922125"/>
              <a:gd name="connsiteX17" fmla="*/ 4105760 w 7491790"/>
              <a:gd name="connsiteY17" fmla="*/ 2838252 h 2922125"/>
              <a:gd name="connsiteX18" fmla="*/ 7491790 w 7491790"/>
              <a:gd name="connsiteY18" fmla="*/ 2922125 h 2922125"/>
              <a:gd name="connsiteX19" fmla="*/ 11017 w 7491790"/>
              <a:gd name="connsiteY19" fmla="*/ 2902233 h 2922125"/>
              <a:gd name="connsiteX0" fmla="*/ 11017 w 7491790"/>
              <a:gd name="connsiteY0" fmla="*/ 2902233 h 2922125"/>
              <a:gd name="connsiteX1" fmla="*/ 0 w 7491790"/>
              <a:gd name="connsiteY1" fmla="*/ 2230205 h 2922125"/>
              <a:gd name="connsiteX2" fmla="*/ 273778 w 7491790"/>
              <a:gd name="connsiteY2" fmla="*/ 1309732 h 2922125"/>
              <a:gd name="connsiteX3" fmla="*/ 925173 w 7491790"/>
              <a:gd name="connsiteY3" fmla="*/ 636997 h 2922125"/>
              <a:gd name="connsiteX4" fmla="*/ 1457277 w 7491790"/>
              <a:gd name="connsiteY4" fmla="*/ 316860 h 2922125"/>
              <a:gd name="connsiteX5" fmla="*/ 1917984 w 7491790"/>
              <a:gd name="connsiteY5" fmla="*/ 155683 h 2922125"/>
              <a:gd name="connsiteX6" fmla="*/ 2193219 w 7491790"/>
              <a:gd name="connsiteY6" fmla="*/ 114727 h 2922125"/>
              <a:gd name="connsiteX7" fmla="*/ 2867702 w 7491790"/>
              <a:gd name="connsiteY7" fmla="*/ 0 h 2922125"/>
              <a:gd name="connsiteX8" fmla="*/ 2756331 w 7491790"/>
              <a:gd name="connsiteY8" fmla="*/ 96303 h 2922125"/>
              <a:gd name="connsiteX9" fmla="*/ 2565951 w 7491790"/>
              <a:gd name="connsiteY9" fmla="*/ 225004 h 2922125"/>
              <a:gd name="connsiteX10" fmla="*/ 2253122 w 7491790"/>
              <a:gd name="connsiteY10" fmla="*/ 459507 h 2922125"/>
              <a:gd name="connsiteX11" fmla="*/ 2020157 w 7491790"/>
              <a:gd name="connsiteY11" fmla="*/ 729848 h 2922125"/>
              <a:gd name="connsiteX12" fmla="*/ 1883599 w 7491790"/>
              <a:gd name="connsiteY12" fmla="*/ 1172817 h 2922125"/>
              <a:gd name="connsiteX13" fmla="*/ 1917345 w 7491790"/>
              <a:gd name="connsiteY13" fmla="*/ 1426075 h 2922125"/>
              <a:gd name="connsiteX14" fmla="*/ 2026819 w 7491790"/>
              <a:gd name="connsiteY14" fmla="*/ 1976735 h 2922125"/>
              <a:gd name="connsiteX15" fmla="*/ 2304071 w 7491790"/>
              <a:gd name="connsiteY15" fmla="*/ 2355062 h 2922125"/>
              <a:gd name="connsiteX16" fmla="*/ 2938216 w 7491790"/>
              <a:gd name="connsiteY16" fmla="*/ 2701810 h 2922125"/>
              <a:gd name="connsiteX17" fmla="*/ 4105760 w 7491790"/>
              <a:gd name="connsiteY17" fmla="*/ 2838252 h 2922125"/>
              <a:gd name="connsiteX18" fmla="*/ 7491790 w 7491790"/>
              <a:gd name="connsiteY18" fmla="*/ 2922125 h 2922125"/>
              <a:gd name="connsiteX19" fmla="*/ 11017 w 7491790"/>
              <a:gd name="connsiteY19" fmla="*/ 2902233 h 2922125"/>
              <a:gd name="connsiteX0" fmla="*/ 11017 w 7491790"/>
              <a:gd name="connsiteY0" fmla="*/ 2902233 h 2922125"/>
              <a:gd name="connsiteX1" fmla="*/ 0 w 7491790"/>
              <a:gd name="connsiteY1" fmla="*/ 2230205 h 2922125"/>
              <a:gd name="connsiteX2" fmla="*/ 273778 w 7491790"/>
              <a:gd name="connsiteY2" fmla="*/ 1309732 h 2922125"/>
              <a:gd name="connsiteX3" fmla="*/ 925173 w 7491790"/>
              <a:gd name="connsiteY3" fmla="*/ 636997 h 2922125"/>
              <a:gd name="connsiteX4" fmla="*/ 1457277 w 7491790"/>
              <a:gd name="connsiteY4" fmla="*/ 316860 h 2922125"/>
              <a:gd name="connsiteX5" fmla="*/ 1917984 w 7491790"/>
              <a:gd name="connsiteY5" fmla="*/ 155683 h 2922125"/>
              <a:gd name="connsiteX6" fmla="*/ 2193219 w 7491790"/>
              <a:gd name="connsiteY6" fmla="*/ 114727 h 2922125"/>
              <a:gd name="connsiteX7" fmla="*/ 2867702 w 7491790"/>
              <a:gd name="connsiteY7" fmla="*/ 0 h 2922125"/>
              <a:gd name="connsiteX8" fmla="*/ 2756331 w 7491790"/>
              <a:gd name="connsiteY8" fmla="*/ 96303 h 2922125"/>
              <a:gd name="connsiteX9" fmla="*/ 2565951 w 7491790"/>
              <a:gd name="connsiteY9" fmla="*/ 225004 h 2922125"/>
              <a:gd name="connsiteX10" fmla="*/ 2253122 w 7491790"/>
              <a:gd name="connsiteY10" fmla="*/ 459507 h 2922125"/>
              <a:gd name="connsiteX11" fmla="*/ 2020157 w 7491790"/>
              <a:gd name="connsiteY11" fmla="*/ 729848 h 2922125"/>
              <a:gd name="connsiteX12" fmla="*/ 1883599 w 7491790"/>
              <a:gd name="connsiteY12" fmla="*/ 1172817 h 2922125"/>
              <a:gd name="connsiteX13" fmla="*/ 1917345 w 7491790"/>
              <a:gd name="connsiteY13" fmla="*/ 1426075 h 2922125"/>
              <a:gd name="connsiteX14" fmla="*/ 2026819 w 7491790"/>
              <a:gd name="connsiteY14" fmla="*/ 1976735 h 2922125"/>
              <a:gd name="connsiteX15" fmla="*/ 2304071 w 7491790"/>
              <a:gd name="connsiteY15" fmla="*/ 2355062 h 2922125"/>
              <a:gd name="connsiteX16" fmla="*/ 2923781 w 7491790"/>
              <a:gd name="connsiteY16" fmla="*/ 2606188 h 2922125"/>
              <a:gd name="connsiteX17" fmla="*/ 4105760 w 7491790"/>
              <a:gd name="connsiteY17" fmla="*/ 2838252 h 2922125"/>
              <a:gd name="connsiteX18" fmla="*/ 7491790 w 7491790"/>
              <a:gd name="connsiteY18" fmla="*/ 2922125 h 2922125"/>
              <a:gd name="connsiteX19" fmla="*/ 11017 w 7491790"/>
              <a:gd name="connsiteY19" fmla="*/ 2902233 h 2922125"/>
              <a:gd name="connsiteX0" fmla="*/ 11017 w 7491790"/>
              <a:gd name="connsiteY0" fmla="*/ 2902233 h 2922125"/>
              <a:gd name="connsiteX1" fmla="*/ 0 w 7491790"/>
              <a:gd name="connsiteY1" fmla="*/ 2230205 h 2922125"/>
              <a:gd name="connsiteX2" fmla="*/ 273778 w 7491790"/>
              <a:gd name="connsiteY2" fmla="*/ 1309732 h 2922125"/>
              <a:gd name="connsiteX3" fmla="*/ 925173 w 7491790"/>
              <a:gd name="connsiteY3" fmla="*/ 636997 h 2922125"/>
              <a:gd name="connsiteX4" fmla="*/ 1457277 w 7491790"/>
              <a:gd name="connsiteY4" fmla="*/ 316860 h 2922125"/>
              <a:gd name="connsiteX5" fmla="*/ 1917984 w 7491790"/>
              <a:gd name="connsiteY5" fmla="*/ 155683 h 2922125"/>
              <a:gd name="connsiteX6" fmla="*/ 2193219 w 7491790"/>
              <a:gd name="connsiteY6" fmla="*/ 114727 h 2922125"/>
              <a:gd name="connsiteX7" fmla="*/ 2867702 w 7491790"/>
              <a:gd name="connsiteY7" fmla="*/ 0 h 2922125"/>
              <a:gd name="connsiteX8" fmla="*/ 2756331 w 7491790"/>
              <a:gd name="connsiteY8" fmla="*/ 96303 h 2922125"/>
              <a:gd name="connsiteX9" fmla="*/ 2565951 w 7491790"/>
              <a:gd name="connsiteY9" fmla="*/ 225004 h 2922125"/>
              <a:gd name="connsiteX10" fmla="*/ 2253122 w 7491790"/>
              <a:gd name="connsiteY10" fmla="*/ 459507 h 2922125"/>
              <a:gd name="connsiteX11" fmla="*/ 2020157 w 7491790"/>
              <a:gd name="connsiteY11" fmla="*/ 729848 h 2922125"/>
              <a:gd name="connsiteX12" fmla="*/ 1883599 w 7491790"/>
              <a:gd name="connsiteY12" fmla="*/ 1172817 h 2922125"/>
              <a:gd name="connsiteX13" fmla="*/ 1917345 w 7491790"/>
              <a:gd name="connsiteY13" fmla="*/ 1426075 h 2922125"/>
              <a:gd name="connsiteX14" fmla="*/ 2026819 w 7491790"/>
              <a:gd name="connsiteY14" fmla="*/ 1976735 h 2922125"/>
              <a:gd name="connsiteX15" fmla="*/ 2390682 w 7491790"/>
              <a:gd name="connsiteY15" fmla="*/ 2223580 h 2922125"/>
              <a:gd name="connsiteX16" fmla="*/ 2923781 w 7491790"/>
              <a:gd name="connsiteY16" fmla="*/ 2606188 h 2922125"/>
              <a:gd name="connsiteX17" fmla="*/ 4105760 w 7491790"/>
              <a:gd name="connsiteY17" fmla="*/ 2838252 h 2922125"/>
              <a:gd name="connsiteX18" fmla="*/ 7491790 w 7491790"/>
              <a:gd name="connsiteY18" fmla="*/ 2922125 h 2922125"/>
              <a:gd name="connsiteX19" fmla="*/ 11017 w 7491790"/>
              <a:gd name="connsiteY19" fmla="*/ 2902233 h 2922125"/>
              <a:gd name="connsiteX0" fmla="*/ 11017 w 7491790"/>
              <a:gd name="connsiteY0" fmla="*/ 2902233 h 2922125"/>
              <a:gd name="connsiteX1" fmla="*/ 0 w 7491790"/>
              <a:gd name="connsiteY1" fmla="*/ 2230205 h 2922125"/>
              <a:gd name="connsiteX2" fmla="*/ 273778 w 7491790"/>
              <a:gd name="connsiteY2" fmla="*/ 1309732 h 2922125"/>
              <a:gd name="connsiteX3" fmla="*/ 925173 w 7491790"/>
              <a:gd name="connsiteY3" fmla="*/ 636997 h 2922125"/>
              <a:gd name="connsiteX4" fmla="*/ 1457277 w 7491790"/>
              <a:gd name="connsiteY4" fmla="*/ 316860 h 2922125"/>
              <a:gd name="connsiteX5" fmla="*/ 1917984 w 7491790"/>
              <a:gd name="connsiteY5" fmla="*/ 155683 h 2922125"/>
              <a:gd name="connsiteX6" fmla="*/ 2193219 w 7491790"/>
              <a:gd name="connsiteY6" fmla="*/ 114727 h 2922125"/>
              <a:gd name="connsiteX7" fmla="*/ 2867702 w 7491790"/>
              <a:gd name="connsiteY7" fmla="*/ 0 h 2922125"/>
              <a:gd name="connsiteX8" fmla="*/ 2756331 w 7491790"/>
              <a:gd name="connsiteY8" fmla="*/ 96303 h 2922125"/>
              <a:gd name="connsiteX9" fmla="*/ 2565951 w 7491790"/>
              <a:gd name="connsiteY9" fmla="*/ 225004 h 2922125"/>
              <a:gd name="connsiteX10" fmla="*/ 2253122 w 7491790"/>
              <a:gd name="connsiteY10" fmla="*/ 459507 h 2922125"/>
              <a:gd name="connsiteX11" fmla="*/ 2020157 w 7491790"/>
              <a:gd name="connsiteY11" fmla="*/ 729848 h 2922125"/>
              <a:gd name="connsiteX12" fmla="*/ 1883599 w 7491790"/>
              <a:gd name="connsiteY12" fmla="*/ 1172817 h 2922125"/>
              <a:gd name="connsiteX13" fmla="*/ 1917345 w 7491790"/>
              <a:gd name="connsiteY13" fmla="*/ 1426075 h 2922125"/>
              <a:gd name="connsiteX14" fmla="*/ 2084558 w 7491790"/>
              <a:gd name="connsiteY14" fmla="*/ 1916970 h 2922125"/>
              <a:gd name="connsiteX15" fmla="*/ 2390682 w 7491790"/>
              <a:gd name="connsiteY15" fmla="*/ 2223580 h 2922125"/>
              <a:gd name="connsiteX16" fmla="*/ 2923781 w 7491790"/>
              <a:gd name="connsiteY16" fmla="*/ 2606188 h 2922125"/>
              <a:gd name="connsiteX17" fmla="*/ 4105760 w 7491790"/>
              <a:gd name="connsiteY17" fmla="*/ 2838252 h 2922125"/>
              <a:gd name="connsiteX18" fmla="*/ 7491790 w 7491790"/>
              <a:gd name="connsiteY18" fmla="*/ 2922125 h 2922125"/>
              <a:gd name="connsiteX19" fmla="*/ 11017 w 7491790"/>
              <a:gd name="connsiteY19" fmla="*/ 2902233 h 2922125"/>
              <a:gd name="connsiteX0" fmla="*/ 11017 w 7491790"/>
              <a:gd name="connsiteY0" fmla="*/ 2902233 h 2922125"/>
              <a:gd name="connsiteX1" fmla="*/ 0 w 7491790"/>
              <a:gd name="connsiteY1" fmla="*/ 2230205 h 2922125"/>
              <a:gd name="connsiteX2" fmla="*/ 273778 w 7491790"/>
              <a:gd name="connsiteY2" fmla="*/ 1309732 h 2922125"/>
              <a:gd name="connsiteX3" fmla="*/ 925173 w 7491790"/>
              <a:gd name="connsiteY3" fmla="*/ 636997 h 2922125"/>
              <a:gd name="connsiteX4" fmla="*/ 1457277 w 7491790"/>
              <a:gd name="connsiteY4" fmla="*/ 316860 h 2922125"/>
              <a:gd name="connsiteX5" fmla="*/ 1917984 w 7491790"/>
              <a:gd name="connsiteY5" fmla="*/ 155683 h 2922125"/>
              <a:gd name="connsiteX6" fmla="*/ 2193219 w 7491790"/>
              <a:gd name="connsiteY6" fmla="*/ 114727 h 2922125"/>
              <a:gd name="connsiteX7" fmla="*/ 2867702 w 7491790"/>
              <a:gd name="connsiteY7" fmla="*/ 0 h 2922125"/>
              <a:gd name="connsiteX8" fmla="*/ 2756331 w 7491790"/>
              <a:gd name="connsiteY8" fmla="*/ 96303 h 2922125"/>
              <a:gd name="connsiteX9" fmla="*/ 2565951 w 7491790"/>
              <a:gd name="connsiteY9" fmla="*/ 225004 h 2922125"/>
              <a:gd name="connsiteX10" fmla="*/ 2253122 w 7491790"/>
              <a:gd name="connsiteY10" fmla="*/ 459507 h 2922125"/>
              <a:gd name="connsiteX11" fmla="*/ 2020157 w 7491790"/>
              <a:gd name="connsiteY11" fmla="*/ 729848 h 2922125"/>
              <a:gd name="connsiteX12" fmla="*/ 1883599 w 7491790"/>
              <a:gd name="connsiteY12" fmla="*/ 1172817 h 2922125"/>
              <a:gd name="connsiteX13" fmla="*/ 1917345 w 7491790"/>
              <a:gd name="connsiteY13" fmla="*/ 1426075 h 2922125"/>
              <a:gd name="connsiteX14" fmla="*/ 2084558 w 7491790"/>
              <a:gd name="connsiteY14" fmla="*/ 1916970 h 2922125"/>
              <a:gd name="connsiteX15" fmla="*/ 2390682 w 7491790"/>
              <a:gd name="connsiteY15" fmla="*/ 2223580 h 2922125"/>
              <a:gd name="connsiteX16" fmla="*/ 2967086 w 7491790"/>
              <a:gd name="connsiteY16" fmla="*/ 2570328 h 2922125"/>
              <a:gd name="connsiteX17" fmla="*/ 4105760 w 7491790"/>
              <a:gd name="connsiteY17" fmla="*/ 2838252 h 2922125"/>
              <a:gd name="connsiteX18" fmla="*/ 7491790 w 7491790"/>
              <a:gd name="connsiteY18" fmla="*/ 2922125 h 2922125"/>
              <a:gd name="connsiteX19" fmla="*/ 11017 w 7491790"/>
              <a:gd name="connsiteY19" fmla="*/ 2902233 h 2922125"/>
              <a:gd name="connsiteX0" fmla="*/ 11017 w 7491790"/>
              <a:gd name="connsiteY0" fmla="*/ 2902233 h 2922125"/>
              <a:gd name="connsiteX1" fmla="*/ 0 w 7491790"/>
              <a:gd name="connsiteY1" fmla="*/ 2230205 h 2922125"/>
              <a:gd name="connsiteX2" fmla="*/ 273778 w 7491790"/>
              <a:gd name="connsiteY2" fmla="*/ 1309732 h 2922125"/>
              <a:gd name="connsiteX3" fmla="*/ 925173 w 7491790"/>
              <a:gd name="connsiteY3" fmla="*/ 636997 h 2922125"/>
              <a:gd name="connsiteX4" fmla="*/ 1457277 w 7491790"/>
              <a:gd name="connsiteY4" fmla="*/ 316860 h 2922125"/>
              <a:gd name="connsiteX5" fmla="*/ 1917984 w 7491790"/>
              <a:gd name="connsiteY5" fmla="*/ 155683 h 2922125"/>
              <a:gd name="connsiteX6" fmla="*/ 2193219 w 7491790"/>
              <a:gd name="connsiteY6" fmla="*/ 114727 h 2922125"/>
              <a:gd name="connsiteX7" fmla="*/ 2867702 w 7491790"/>
              <a:gd name="connsiteY7" fmla="*/ 0 h 2922125"/>
              <a:gd name="connsiteX8" fmla="*/ 2756331 w 7491790"/>
              <a:gd name="connsiteY8" fmla="*/ 96303 h 2922125"/>
              <a:gd name="connsiteX9" fmla="*/ 2565951 w 7491790"/>
              <a:gd name="connsiteY9" fmla="*/ 225004 h 2922125"/>
              <a:gd name="connsiteX10" fmla="*/ 2253122 w 7491790"/>
              <a:gd name="connsiteY10" fmla="*/ 459507 h 2922125"/>
              <a:gd name="connsiteX11" fmla="*/ 2020157 w 7491790"/>
              <a:gd name="connsiteY11" fmla="*/ 729848 h 2922125"/>
              <a:gd name="connsiteX12" fmla="*/ 1883599 w 7491790"/>
              <a:gd name="connsiteY12" fmla="*/ 1172817 h 2922125"/>
              <a:gd name="connsiteX13" fmla="*/ 1917345 w 7491790"/>
              <a:gd name="connsiteY13" fmla="*/ 1426075 h 2922125"/>
              <a:gd name="connsiteX14" fmla="*/ 2084558 w 7491790"/>
              <a:gd name="connsiteY14" fmla="*/ 1916970 h 2922125"/>
              <a:gd name="connsiteX15" fmla="*/ 2390682 w 7491790"/>
              <a:gd name="connsiteY15" fmla="*/ 2223580 h 2922125"/>
              <a:gd name="connsiteX16" fmla="*/ 2967086 w 7491790"/>
              <a:gd name="connsiteY16" fmla="*/ 2570328 h 2922125"/>
              <a:gd name="connsiteX17" fmla="*/ 4105760 w 7491790"/>
              <a:gd name="connsiteY17" fmla="*/ 2838252 h 2922125"/>
              <a:gd name="connsiteX18" fmla="*/ 7491790 w 7491790"/>
              <a:gd name="connsiteY18" fmla="*/ 2922125 h 2922125"/>
              <a:gd name="connsiteX19" fmla="*/ 11017 w 7491790"/>
              <a:gd name="connsiteY19" fmla="*/ 2902233 h 2922125"/>
              <a:gd name="connsiteX0" fmla="*/ 11017 w 7491790"/>
              <a:gd name="connsiteY0" fmla="*/ 2902233 h 2922125"/>
              <a:gd name="connsiteX1" fmla="*/ 0 w 7491790"/>
              <a:gd name="connsiteY1" fmla="*/ 2230205 h 2922125"/>
              <a:gd name="connsiteX2" fmla="*/ 273778 w 7491790"/>
              <a:gd name="connsiteY2" fmla="*/ 1309732 h 2922125"/>
              <a:gd name="connsiteX3" fmla="*/ 925173 w 7491790"/>
              <a:gd name="connsiteY3" fmla="*/ 636997 h 2922125"/>
              <a:gd name="connsiteX4" fmla="*/ 1457277 w 7491790"/>
              <a:gd name="connsiteY4" fmla="*/ 316860 h 2922125"/>
              <a:gd name="connsiteX5" fmla="*/ 1917984 w 7491790"/>
              <a:gd name="connsiteY5" fmla="*/ 155683 h 2922125"/>
              <a:gd name="connsiteX6" fmla="*/ 2193219 w 7491790"/>
              <a:gd name="connsiteY6" fmla="*/ 114727 h 2922125"/>
              <a:gd name="connsiteX7" fmla="*/ 2867702 w 7491790"/>
              <a:gd name="connsiteY7" fmla="*/ 0 h 2922125"/>
              <a:gd name="connsiteX8" fmla="*/ 2756331 w 7491790"/>
              <a:gd name="connsiteY8" fmla="*/ 96303 h 2922125"/>
              <a:gd name="connsiteX9" fmla="*/ 2565951 w 7491790"/>
              <a:gd name="connsiteY9" fmla="*/ 225004 h 2922125"/>
              <a:gd name="connsiteX10" fmla="*/ 2253122 w 7491790"/>
              <a:gd name="connsiteY10" fmla="*/ 459507 h 2922125"/>
              <a:gd name="connsiteX11" fmla="*/ 2020157 w 7491790"/>
              <a:gd name="connsiteY11" fmla="*/ 729848 h 2922125"/>
              <a:gd name="connsiteX12" fmla="*/ 1883599 w 7491790"/>
              <a:gd name="connsiteY12" fmla="*/ 1172817 h 2922125"/>
              <a:gd name="connsiteX13" fmla="*/ 1917345 w 7491790"/>
              <a:gd name="connsiteY13" fmla="*/ 1426075 h 2922125"/>
              <a:gd name="connsiteX14" fmla="*/ 2084558 w 7491790"/>
              <a:gd name="connsiteY14" fmla="*/ 1916970 h 2922125"/>
              <a:gd name="connsiteX15" fmla="*/ 2390682 w 7491790"/>
              <a:gd name="connsiteY15" fmla="*/ 2223580 h 2922125"/>
              <a:gd name="connsiteX16" fmla="*/ 2967086 w 7491790"/>
              <a:gd name="connsiteY16" fmla="*/ 2570328 h 2922125"/>
              <a:gd name="connsiteX17" fmla="*/ 4105760 w 7491790"/>
              <a:gd name="connsiteY17" fmla="*/ 2838252 h 2922125"/>
              <a:gd name="connsiteX18" fmla="*/ 7491790 w 7491790"/>
              <a:gd name="connsiteY18" fmla="*/ 2922125 h 2922125"/>
              <a:gd name="connsiteX19" fmla="*/ 11017 w 7491790"/>
              <a:gd name="connsiteY19" fmla="*/ 2902233 h 2922125"/>
              <a:gd name="connsiteX0" fmla="*/ 11017 w 7491790"/>
              <a:gd name="connsiteY0" fmla="*/ 2902233 h 2922125"/>
              <a:gd name="connsiteX1" fmla="*/ 0 w 7491790"/>
              <a:gd name="connsiteY1" fmla="*/ 2230205 h 2922125"/>
              <a:gd name="connsiteX2" fmla="*/ 273778 w 7491790"/>
              <a:gd name="connsiteY2" fmla="*/ 1309732 h 2922125"/>
              <a:gd name="connsiteX3" fmla="*/ 925173 w 7491790"/>
              <a:gd name="connsiteY3" fmla="*/ 636997 h 2922125"/>
              <a:gd name="connsiteX4" fmla="*/ 1457277 w 7491790"/>
              <a:gd name="connsiteY4" fmla="*/ 316860 h 2922125"/>
              <a:gd name="connsiteX5" fmla="*/ 1917984 w 7491790"/>
              <a:gd name="connsiteY5" fmla="*/ 155683 h 2922125"/>
              <a:gd name="connsiteX6" fmla="*/ 2193219 w 7491790"/>
              <a:gd name="connsiteY6" fmla="*/ 114727 h 2922125"/>
              <a:gd name="connsiteX7" fmla="*/ 2867702 w 7491790"/>
              <a:gd name="connsiteY7" fmla="*/ 0 h 2922125"/>
              <a:gd name="connsiteX8" fmla="*/ 2756331 w 7491790"/>
              <a:gd name="connsiteY8" fmla="*/ 96303 h 2922125"/>
              <a:gd name="connsiteX9" fmla="*/ 2565951 w 7491790"/>
              <a:gd name="connsiteY9" fmla="*/ 225004 h 2922125"/>
              <a:gd name="connsiteX10" fmla="*/ 2253122 w 7491790"/>
              <a:gd name="connsiteY10" fmla="*/ 459507 h 2922125"/>
              <a:gd name="connsiteX11" fmla="*/ 2020157 w 7491790"/>
              <a:gd name="connsiteY11" fmla="*/ 729848 h 2922125"/>
              <a:gd name="connsiteX12" fmla="*/ 1883599 w 7491790"/>
              <a:gd name="connsiteY12" fmla="*/ 1172817 h 2922125"/>
              <a:gd name="connsiteX13" fmla="*/ 1917345 w 7491790"/>
              <a:gd name="connsiteY13" fmla="*/ 1426075 h 2922125"/>
              <a:gd name="connsiteX14" fmla="*/ 2084558 w 7491790"/>
              <a:gd name="connsiteY14" fmla="*/ 1916970 h 2922125"/>
              <a:gd name="connsiteX15" fmla="*/ 2390682 w 7491790"/>
              <a:gd name="connsiteY15" fmla="*/ 2223580 h 2922125"/>
              <a:gd name="connsiteX16" fmla="*/ 2967086 w 7491790"/>
              <a:gd name="connsiteY16" fmla="*/ 2570328 h 2922125"/>
              <a:gd name="connsiteX17" fmla="*/ 4105760 w 7491790"/>
              <a:gd name="connsiteY17" fmla="*/ 2838252 h 2922125"/>
              <a:gd name="connsiteX18" fmla="*/ 7491790 w 7491790"/>
              <a:gd name="connsiteY18" fmla="*/ 2922125 h 2922125"/>
              <a:gd name="connsiteX19" fmla="*/ 11017 w 7491790"/>
              <a:gd name="connsiteY19" fmla="*/ 2902233 h 2922125"/>
              <a:gd name="connsiteX0" fmla="*/ 11017 w 7491790"/>
              <a:gd name="connsiteY0" fmla="*/ 2902233 h 2922125"/>
              <a:gd name="connsiteX1" fmla="*/ 0 w 7491790"/>
              <a:gd name="connsiteY1" fmla="*/ 2230205 h 2922125"/>
              <a:gd name="connsiteX2" fmla="*/ 273778 w 7491790"/>
              <a:gd name="connsiteY2" fmla="*/ 1309732 h 2922125"/>
              <a:gd name="connsiteX3" fmla="*/ 925173 w 7491790"/>
              <a:gd name="connsiteY3" fmla="*/ 636997 h 2922125"/>
              <a:gd name="connsiteX4" fmla="*/ 1457277 w 7491790"/>
              <a:gd name="connsiteY4" fmla="*/ 316860 h 2922125"/>
              <a:gd name="connsiteX5" fmla="*/ 1917984 w 7491790"/>
              <a:gd name="connsiteY5" fmla="*/ 155683 h 2922125"/>
              <a:gd name="connsiteX6" fmla="*/ 2291743 w 7491790"/>
              <a:gd name="connsiteY6" fmla="*/ 92065 h 2922125"/>
              <a:gd name="connsiteX7" fmla="*/ 2867702 w 7491790"/>
              <a:gd name="connsiteY7" fmla="*/ 0 h 2922125"/>
              <a:gd name="connsiteX8" fmla="*/ 2756331 w 7491790"/>
              <a:gd name="connsiteY8" fmla="*/ 96303 h 2922125"/>
              <a:gd name="connsiteX9" fmla="*/ 2565951 w 7491790"/>
              <a:gd name="connsiteY9" fmla="*/ 225004 h 2922125"/>
              <a:gd name="connsiteX10" fmla="*/ 2253122 w 7491790"/>
              <a:gd name="connsiteY10" fmla="*/ 459507 h 2922125"/>
              <a:gd name="connsiteX11" fmla="*/ 2020157 w 7491790"/>
              <a:gd name="connsiteY11" fmla="*/ 729848 h 2922125"/>
              <a:gd name="connsiteX12" fmla="*/ 1883599 w 7491790"/>
              <a:gd name="connsiteY12" fmla="*/ 1172817 h 2922125"/>
              <a:gd name="connsiteX13" fmla="*/ 1917345 w 7491790"/>
              <a:gd name="connsiteY13" fmla="*/ 1426075 h 2922125"/>
              <a:gd name="connsiteX14" fmla="*/ 2084558 w 7491790"/>
              <a:gd name="connsiteY14" fmla="*/ 1916970 h 2922125"/>
              <a:gd name="connsiteX15" fmla="*/ 2390682 w 7491790"/>
              <a:gd name="connsiteY15" fmla="*/ 2223580 h 2922125"/>
              <a:gd name="connsiteX16" fmla="*/ 2967086 w 7491790"/>
              <a:gd name="connsiteY16" fmla="*/ 2570328 h 2922125"/>
              <a:gd name="connsiteX17" fmla="*/ 4105760 w 7491790"/>
              <a:gd name="connsiteY17" fmla="*/ 2838252 h 2922125"/>
              <a:gd name="connsiteX18" fmla="*/ 7491790 w 7491790"/>
              <a:gd name="connsiteY18" fmla="*/ 2922125 h 2922125"/>
              <a:gd name="connsiteX19" fmla="*/ 11017 w 7491790"/>
              <a:gd name="connsiteY19" fmla="*/ 2902233 h 2922125"/>
              <a:gd name="connsiteX0" fmla="*/ 11017 w 7491790"/>
              <a:gd name="connsiteY0" fmla="*/ 2902233 h 2922125"/>
              <a:gd name="connsiteX1" fmla="*/ 0 w 7491790"/>
              <a:gd name="connsiteY1" fmla="*/ 2230205 h 2922125"/>
              <a:gd name="connsiteX2" fmla="*/ 273778 w 7491790"/>
              <a:gd name="connsiteY2" fmla="*/ 1309732 h 2922125"/>
              <a:gd name="connsiteX3" fmla="*/ 925173 w 7491790"/>
              <a:gd name="connsiteY3" fmla="*/ 636997 h 2922125"/>
              <a:gd name="connsiteX4" fmla="*/ 1457277 w 7491790"/>
              <a:gd name="connsiteY4" fmla="*/ 316860 h 2922125"/>
              <a:gd name="connsiteX5" fmla="*/ 1917984 w 7491790"/>
              <a:gd name="connsiteY5" fmla="*/ 155683 h 2922125"/>
              <a:gd name="connsiteX6" fmla="*/ 2357426 w 7491790"/>
              <a:gd name="connsiteY6" fmla="*/ 69404 h 2922125"/>
              <a:gd name="connsiteX7" fmla="*/ 2867702 w 7491790"/>
              <a:gd name="connsiteY7" fmla="*/ 0 h 2922125"/>
              <a:gd name="connsiteX8" fmla="*/ 2756331 w 7491790"/>
              <a:gd name="connsiteY8" fmla="*/ 96303 h 2922125"/>
              <a:gd name="connsiteX9" fmla="*/ 2565951 w 7491790"/>
              <a:gd name="connsiteY9" fmla="*/ 225004 h 2922125"/>
              <a:gd name="connsiteX10" fmla="*/ 2253122 w 7491790"/>
              <a:gd name="connsiteY10" fmla="*/ 459507 h 2922125"/>
              <a:gd name="connsiteX11" fmla="*/ 2020157 w 7491790"/>
              <a:gd name="connsiteY11" fmla="*/ 729848 h 2922125"/>
              <a:gd name="connsiteX12" fmla="*/ 1883599 w 7491790"/>
              <a:gd name="connsiteY12" fmla="*/ 1172817 h 2922125"/>
              <a:gd name="connsiteX13" fmla="*/ 1917345 w 7491790"/>
              <a:gd name="connsiteY13" fmla="*/ 1426075 h 2922125"/>
              <a:gd name="connsiteX14" fmla="*/ 2084558 w 7491790"/>
              <a:gd name="connsiteY14" fmla="*/ 1916970 h 2922125"/>
              <a:gd name="connsiteX15" fmla="*/ 2390682 w 7491790"/>
              <a:gd name="connsiteY15" fmla="*/ 2223580 h 2922125"/>
              <a:gd name="connsiteX16" fmla="*/ 2967086 w 7491790"/>
              <a:gd name="connsiteY16" fmla="*/ 2570328 h 2922125"/>
              <a:gd name="connsiteX17" fmla="*/ 4105760 w 7491790"/>
              <a:gd name="connsiteY17" fmla="*/ 2838252 h 2922125"/>
              <a:gd name="connsiteX18" fmla="*/ 7491790 w 7491790"/>
              <a:gd name="connsiteY18" fmla="*/ 2922125 h 2922125"/>
              <a:gd name="connsiteX19" fmla="*/ 11017 w 7491790"/>
              <a:gd name="connsiteY19" fmla="*/ 2902233 h 2922125"/>
              <a:gd name="connsiteX0" fmla="*/ 11017 w 7491790"/>
              <a:gd name="connsiteY0" fmla="*/ 2879572 h 2899464"/>
              <a:gd name="connsiteX1" fmla="*/ 0 w 7491790"/>
              <a:gd name="connsiteY1" fmla="*/ 2207544 h 2899464"/>
              <a:gd name="connsiteX2" fmla="*/ 273778 w 7491790"/>
              <a:gd name="connsiteY2" fmla="*/ 1287071 h 2899464"/>
              <a:gd name="connsiteX3" fmla="*/ 925173 w 7491790"/>
              <a:gd name="connsiteY3" fmla="*/ 614336 h 2899464"/>
              <a:gd name="connsiteX4" fmla="*/ 1457277 w 7491790"/>
              <a:gd name="connsiteY4" fmla="*/ 294199 h 2899464"/>
              <a:gd name="connsiteX5" fmla="*/ 1917984 w 7491790"/>
              <a:gd name="connsiteY5" fmla="*/ 133022 h 2899464"/>
              <a:gd name="connsiteX6" fmla="*/ 2357426 w 7491790"/>
              <a:gd name="connsiteY6" fmla="*/ 46743 h 2899464"/>
              <a:gd name="connsiteX7" fmla="*/ 2889596 w 7491790"/>
              <a:gd name="connsiteY7" fmla="*/ 0 h 2899464"/>
              <a:gd name="connsiteX8" fmla="*/ 2756331 w 7491790"/>
              <a:gd name="connsiteY8" fmla="*/ 73642 h 2899464"/>
              <a:gd name="connsiteX9" fmla="*/ 2565951 w 7491790"/>
              <a:gd name="connsiteY9" fmla="*/ 202343 h 2899464"/>
              <a:gd name="connsiteX10" fmla="*/ 2253122 w 7491790"/>
              <a:gd name="connsiteY10" fmla="*/ 436846 h 2899464"/>
              <a:gd name="connsiteX11" fmla="*/ 2020157 w 7491790"/>
              <a:gd name="connsiteY11" fmla="*/ 707187 h 2899464"/>
              <a:gd name="connsiteX12" fmla="*/ 1883599 w 7491790"/>
              <a:gd name="connsiteY12" fmla="*/ 1150156 h 2899464"/>
              <a:gd name="connsiteX13" fmla="*/ 1917345 w 7491790"/>
              <a:gd name="connsiteY13" fmla="*/ 1403414 h 2899464"/>
              <a:gd name="connsiteX14" fmla="*/ 2084558 w 7491790"/>
              <a:gd name="connsiteY14" fmla="*/ 1894309 h 2899464"/>
              <a:gd name="connsiteX15" fmla="*/ 2390682 w 7491790"/>
              <a:gd name="connsiteY15" fmla="*/ 2200919 h 2899464"/>
              <a:gd name="connsiteX16" fmla="*/ 2967086 w 7491790"/>
              <a:gd name="connsiteY16" fmla="*/ 2547667 h 2899464"/>
              <a:gd name="connsiteX17" fmla="*/ 4105760 w 7491790"/>
              <a:gd name="connsiteY17" fmla="*/ 2815591 h 2899464"/>
              <a:gd name="connsiteX18" fmla="*/ 7491790 w 7491790"/>
              <a:gd name="connsiteY18" fmla="*/ 2899464 h 2899464"/>
              <a:gd name="connsiteX19" fmla="*/ 11017 w 7491790"/>
              <a:gd name="connsiteY19" fmla="*/ 2879572 h 2899464"/>
              <a:gd name="connsiteX0" fmla="*/ 11017 w 7491790"/>
              <a:gd name="connsiteY0" fmla="*/ 2879572 h 2899464"/>
              <a:gd name="connsiteX1" fmla="*/ 0 w 7491790"/>
              <a:gd name="connsiteY1" fmla="*/ 2207544 h 2899464"/>
              <a:gd name="connsiteX2" fmla="*/ 273778 w 7491790"/>
              <a:gd name="connsiteY2" fmla="*/ 1287071 h 2899464"/>
              <a:gd name="connsiteX3" fmla="*/ 925173 w 7491790"/>
              <a:gd name="connsiteY3" fmla="*/ 614336 h 2899464"/>
              <a:gd name="connsiteX4" fmla="*/ 1457277 w 7491790"/>
              <a:gd name="connsiteY4" fmla="*/ 294199 h 2899464"/>
              <a:gd name="connsiteX5" fmla="*/ 1917984 w 7491790"/>
              <a:gd name="connsiteY5" fmla="*/ 133022 h 2899464"/>
              <a:gd name="connsiteX6" fmla="*/ 2357426 w 7491790"/>
              <a:gd name="connsiteY6" fmla="*/ 46743 h 2899464"/>
              <a:gd name="connsiteX7" fmla="*/ 2889596 w 7491790"/>
              <a:gd name="connsiteY7" fmla="*/ 0 h 2899464"/>
              <a:gd name="connsiteX8" fmla="*/ 2712541 w 7491790"/>
              <a:gd name="connsiteY8" fmla="*/ 87240 h 2899464"/>
              <a:gd name="connsiteX9" fmla="*/ 2565951 w 7491790"/>
              <a:gd name="connsiteY9" fmla="*/ 202343 h 2899464"/>
              <a:gd name="connsiteX10" fmla="*/ 2253122 w 7491790"/>
              <a:gd name="connsiteY10" fmla="*/ 436846 h 2899464"/>
              <a:gd name="connsiteX11" fmla="*/ 2020157 w 7491790"/>
              <a:gd name="connsiteY11" fmla="*/ 707187 h 2899464"/>
              <a:gd name="connsiteX12" fmla="*/ 1883599 w 7491790"/>
              <a:gd name="connsiteY12" fmla="*/ 1150156 h 2899464"/>
              <a:gd name="connsiteX13" fmla="*/ 1917345 w 7491790"/>
              <a:gd name="connsiteY13" fmla="*/ 1403414 h 2899464"/>
              <a:gd name="connsiteX14" fmla="*/ 2084558 w 7491790"/>
              <a:gd name="connsiteY14" fmla="*/ 1894309 h 2899464"/>
              <a:gd name="connsiteX15" fmla="*/ 2390682 w 7491790"/>
              <a:gd name="connsiteY15" fmla="*/ 2200919 h 2899464"/>
              <a:gd name="connsiteX16" fmla="*/ 2967086 w 7491790"/>
              <a:gd name="connsiteY16" fmla="*/ 2547667 h 2899464"/>
              <a:gd name="connsiteX17" fmla="*/ 4105760 w 7491790"/>
              <a:gd name="connsiteY17" fmla="*/ 2815591 h 2899464"/>
              <a:gd name="connsiteX18" fmla="*/ 7491790 w 7491790"/>
              <a:gd name="connsiteY18" fmla="*/ 2899464 h 2899464"/>
              <a:gd name="connsiteX19" fmla="*/ 11017 w 7491790"/>
              <a:gd name="connsiteY19" fmla="*/ 2879572 h 2899464"/>
              <a:gd name="connsiteX0" fmla="*/ 11017 w 7491790"/>
              <a:gd name="connsiteY0" fmla="*/ 2879572 h 2899464"/>
              <a:gd name="connsiteX1" fmla="*/ 0 w 7491790"/>
              <a:gd name="connsiteY1" fmla="*/ 2207544 h 2899464"/>
              <a:gd name="connsiteX2" fmla="*/ 273778 w 7491790"/>
              <a:gd name="connsiteY2" fmla="*/ 1287071 h 2899464"/>
              <a:gd name="connsiteX3" fmla="*/ 925173 w 7491790"/>
              <a:gd name="connsiteY3" fmla="*/ 614336 h 2899464"/>
              <a:gd name="connsiteX4" fmla="*/ 1457277 w 7491790"/>
              <a:gd name="connsiteY4" fmla="*/ 294199 h 2899464"/>
              <a:gd name="connsiteX5" fmla="*/ 1917984 w 7491790"/>
              <a:gd name="connsiteY5" fmla="*/ 133022 h 2899464"/>
              <a:gd name="connsiteX6" fmla="*/ 2357426 w 7491790"/>
              <a:gd name="connsiteY6" fmla="*/ 46743 h 2899464"/>
              <a:gd name="connsiteX7" fmla="*/ 2889596 w 7491790"/>
              <a:gd name="connsiteY7" fmla="*/ 0 h 2899464"/>
              <a:gd name="connsiteX8" fmla="*/ 2712541 w 7491790"/>
              <a:gd name="connsiteY8" fmla="*/ 87240 h 2899464"/>
              <a:gd name="connsiteX9" fmla="*/ 2565951 w 7491790"/>
              <a:gd name="connsiteY9" fmla="*/ 202343 h 2899464"/>
              <a:gd name="connsiteX10" fmla="*/ 2253122 w 7491790"/>
              <a:gd name="connsiteY10" fmla="*/ 436846 h 2899464"/>
              <a:gd name="connsiteX11" fmla="*/ 2020157 w 7491790"/>
              <a:gd name="connsiteY11" fmla="*/ 707187 h 2899464"/>
              <a:gd name="connsiteX12" fmla="*/ 1883599 w 7491790"/>
              <a:gd name="connsiteY12" fmla="*/ 1150156 h 2899464"/>
              <a:gd name="connsiteX13" fmla="*/ 1917345 w 7491790"/>
              <a:gd name="connsiteY13" fmla="*/ 1403414 h 2899464"/>
              <a:gd name="connsiteX14" fmla="*/ 2084558 w 7491790"/>
              <a:gd name="connsiteY14" fmla="*/ 1894309 h 2899464"/>
              <a:gd name="connsiteX15" fmla="*/ 2390682 w 7491790"/>
              <a:gd name="connsiteY15" fmla="*/ 2200919 h 2899464"/>
              <a:gd name="connsiteX16" fmla="*/ 2967086 w 7491790"/>
              <a:gd name="connsiteY16" fmla="*/ 2547667 h 2899464"/>
              <a:gd name="connsiteX17" fmla="*/ 4105760 w 7491790"/>
              <a:gd name="connsiteY17" fmla="*/ 2815591 h 2899464"/>
              <a:gd name="connsiteX18" fmla="*/ 7491790 w 7491790"/>
              <a:gd name="connsiteY18" fmla="*/ 2899464 h 2899464"/>
              <a:gd name="connsiteX19" fmla="*/ 11017 w 7491790"/>
              <a:gd name="connsiteY19" fmla="*/ 2879572 h 2899464"/>
              <a:gd name="connsiteX0" fmla="*/ 11017 w 7491790"/>
              <a:gd name="connsiteY0" fmla="*/ 2879572 h 2899464"/>
              <a:gd name="connsiteX1" fmla="*/ 0 w 7491790"/>
              <a:gd name="connsiteY1" fmla="*/ 2207544 h 2899464"/>
              <a:gd name="connsiteX2" fmla="*/ 273778 w 7491790"/>
              <a:gd name="connsiteY2" fmla="*/ 1287071 h 2899464"/>
              <a:gd name="connsiteX3" fmla="*/ 925173 w 7491790"/>
              <a:gd name="connsiteY3" fmla="*/ 614336 h 2899464"/>
              <a:gd name="connsiteX4" fmla="*/ 1457277 w 7491790"/>
              <a:gd name="connsiteY4" fmla="*/ 294199 h 2899464"/>
              <a:gd name="connsiteX5" fmla="*/ 1917984 w 7491790"/>
              <a:gd name="connsiteY5" fmla="*/ 133022 h 2899464"/>
              <a:gd name="connsiteX6" fmla="*/ 2357426 w 7491790"/>
              <a:gd name="connsiteY6" fmla="*/ 46743 h 2899464"/>
              <a:gd name="connsiteX7" fmla="*/ 2889596 w 7491790"/>
              <a:gd name="connsiteY7" fmla="*/ 0 h 2899464"/>
              <a:gd name="connsiteX8" fmla="*/ 2712541 w 7491790"/>
              <a:gd name="connsiteY8" fmla="*/ 87240 h 2899464"/>
              <a:gd name="connsiteX9" fmla="*/ 2565951 w 7491790"/>
              <a:gd name="connsiteY9" fmla="*/ 202343 h 2899464"/>
              <a:gd name="connsiteX10" fmla="*/ 2253122 w 7491790"/>
              <a:gd name="connsiteY10" fmla="*/ 436846 h 2899464"/>
              <a:gd name="connsiteX11" fmla="*/ 2020157 w 7491790"/>
              <a:gd name="connsiteY11" fmla="*/ 707187 h 2899464"/>
              <a:gd name="connsiteX12" fmla="*/ 1883599 w 7491790"/>
              <a:gd name="connsiteY12" fmla="*/ 1150156 h 2899464"/>
              <a:gd name="connsiteX13" fmla="*/ 1917345 w 7491790"/>
              <a:gd name="connsiteY13" fmla="*/ 1403414 h 2899464"/>
              <a:gd name="connsiteX14" fmla="*/ 2084558 w 7491790"/>
              <a:gd name="connsiteY14" fmla="*/ 1894309 h 2899464"/>
              <a:gd name="connsiteX15" fmla="*/ 2390682 w 7491790"/>
              <a:gd name="connsiteY15" fmla="*/ 2200919 h 2899464"/>
              <a:gd name="connsiteX16" fmla="*/ 2967086 w 7491790"/>
              <a:gd name="connsiteY16" fmla="*/ 2547667 h 2899464"/>
              <a:gd name="connsiteX17" fmla="*/ 4105760 w 7491790"/>
              <a:gd name="connsiteY17" fmla="*/ 2815591 h 2899464"/>
              <a:gd name="connsiteX18" fmla="*/ 7491790 w 7491790"/>
              <a:gd name="connsiteY18" fmla="*/ 2899464 h 2899464"/>
              <a:gd name="connsiteX19" fmla="*/ 11017 w 7491790"/>
              <a:gd name="connsiteY19" fmla="*/ 2879572 h 28994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7491790" h="2899464">
                <a:moveTo>
                  <a:pt x="11017" y="2879572"/>
                </a:moveTo>
                <a:lnTo>
                  <a:pt x="0" y="2207544"/>
                </a:lnTo>
                <a:lnTo>
                  <a:pt x="273778" y="1287071"/>
                </a:lnTo>
                <a:cubicBezTo>
                  <a:pt x="464014" y="1054622"/>
                  <a:pt x="629944" y="828618"/>
                  <a:pt x="925173" y="614336"/>
                </a:cubicBezTo>
                <a:cubicBezTo>
                  <a:pt x="1085711" y="485161"/>
                  <a:pt x="1291809" y="374418"/>
                  <a:pt x="1457277" y="294199"/>
                </a:cubicBezTo>
                <a:cubicBezTo>
                  <a:pt x="1622745" y="213980"/>
                  <a:pt x="1575841" y="238012"/>
                  <a:pt x="1917984" y="133022"/>
                </a:cubicBezTo>
                <a:cubicBezTo>
                  <a:pt x="2189006" y="81469"/>
                  <a:pt x="2130243" y="96248"/>
                  <a:pt x="2357426" y="46743"/>
                </a:cubicBezTo>
                <a:lnTo>
                  <a:pt x="2889596" y="0"/>
                </a:lnTo>
                <a:lnTo>
                  <a:pt x="2712541" y="87240"/>
                </a:lnTo>
                <a:lnTo>
                  <a:pt x="2565951" y="202343"/>
                </a:lnTo>
                <a:lnTo>
                  <a:pt x="2253122" y="436846"/>
                </a:lnTo>
                <a:lnTo>
                  <a:pt x="2020157" y="707187"/>
                </a:lnTo>
                <a:lnTo>
                  <a:pt x="1883599" y="1150156"/>
                </a:lnTo>
                <a:lnTo>
                  <a:pt x="1917345" y="1403414"/>
                </a:lnTo>
                <a:lnTo>
                  <a:pt x="2084558" y="1894309"/>
                </a:lnTo>
                <a:lnTo>
                  <a:pt x="2390682" y="2200919"/>
                </a:lnTo>
                <a:lnTo>
                  <a:pt x="2967086" y="2547667"/>
                </a:lnTo>
                <a:cubicBezTo>
                  <a:pt x="3332208" y="2696740"/>
                  <a:pt x="3726202" y="2726283"/>
                  <a:pt x="4105760" y="2815591"/>
                </a:cubicBezTo>
                <a:lnTo>
                  <a:pt x="7491790" y="2899464"/>
                </a:lnTo>
                <a:lnTo>
                  <a:pt x="11017" y="2879572"/>
                </a:lnTo>
                <a:close/>
              </a:path>
            </a:pathLst>
          </a:custGeom>
          <a:solidFill>
            <a:srgbClr val="FFC000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" name="Group 44"/>
          <p:cNvGrpSpPr>
            <a:grpSpLocks/>
          </p:cNvGrpSpPr>
          <p:nvPr/>
        </p:nvGrpSpPr>
        <p:grpSpPr bwMode="auto">
          <a:xfrm>
            <a:off x="2372868" y="4072511"/>
            <a:ext cx="4095550" cy="1553503"/>
            <a:chOff x="3593241" y="4546441"/>
            <a:chExt cx="4968818" cy="1357472"/>
          </a:xfrm>
        </p:grpSpPr>
        <p:pic>
          <p:nvPicPr>
            <p:cNvPr id="23580" name="Picture 37" descr="platform_green.png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9430" y="4976317"/>
              <a:ext cx="4687458" cy="9275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1" name="TextBox 40"/>
            <p:cNvSpPr txBox="1">
              <a:spLocks noChangeArrowheads="1"/>
            </p:cNvSpPr>
            <p:nvPr/>
          </p:nvSpPr>
          <p:spPr bwMode="auto">
            <a:xfrm>
              <a:off x="4125490" y="4546441"/>
              <a:ext cx="2066467" cy="350014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rgbClr val="BFBFBF"/>
              </a:solidFill>
              <a:miter lim="800000"/>
              <a:headEnd/>
              <a:tailEnd/>
            </a:ln>
            <a:effectLst>
              <a:outerShdw blurRad="63500" dist="38100" dir="2700000" algn="tl" rotWithShape="0">
                <a:srgbClr val="000000">
                  <a:alpha val="39998"/>
                </a:srgbClr>
              </a:outerShdw>
            </a:effectLst>
          </p:spPr>
          <p:txBody>
            <a:bodyPr wrap="square" tIns="91440" anchor="ctr" anchorCtr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051" b="1" cap="small" dirty="0"/>
                <a:t>Integrated Development Environments (IDEs)</a:t>
              </a:r>
            </a:p>
          </p:txBody>
        </p:sp>
        <p:sp>
          <p:nvSpPr>
            <p:cNvPr id="43" name="TextBox 42"/>
            <p:cNvSpPr txBox="1">
              <a:spLocks noChangeArrowheads="1"/>
            </p:cNvSpPr>
            <p:nvPr/>
          </p:nvSpPr>
          <p:spPr bwMode="auto">
            <a:xfrm>
              <a:off x="5112341" y="4972792"/>
              <a:ext cx="1403184" cy="23694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rgbClr val="BFBFBF"/>
              </a:solidFill>
              <a:miter lim="800000"/>
              <a:headEnd/>
              <a:tailEnd/>
            </a:ln>
            <a:effectLst>
              <a:outerShdw blurRad="63500" dist="38100" dir="2700000" algn="tl" rotWithShape="0">
                <a:srgbClr val="000000">
                  <a:alpha val="39998"/>
                </a:srgbClr>
              </a:outerShdw>
            </a:effectLst>
          </p:spPr>
          <p:txBody>
            <a:bodyPr wrap="square" tIns="91440" anchor="ctr" anchorCtr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051" b="1" cap="small" dirty="0"/>
                <a:t>Frameworks</a:t>
              </a:r>
              <a:endParaRPr lang="en-US" sz="1200" b="1" cap="small" dirty="0"/>
            </a:p>
          </p:txBody>
        </p:sp>
        <p:sp>
          <p:nvSpPr>
            <p:cNvPr id="42" name="TextBox 41"/>
            <p:cNvSpPr txBox="1">
              <a:spLocks noChangeArrowheads="1"/>
            </p:cNvSpPr>
            <p:nvPr/>
          </p:nvSpPr>
          <p:spPr bwMode="auto">
            <a:xfrm>
              <a:off x="6670420" y="4988510"/>
              <a:ext cx="1068085" cy="23694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rgbClr val="BFBFBF"/>
              </a:solidFill>
              <a:miter lim="800000"/>
              <a:headEnd/>
              <a:tailEnd/>
            </a:ln>
            <a:effectLst>
              <a:outerShdw blurRad="63500" dist="38100" dir="2700000" algn="tl" rotWithShape="0">
                <a:srgbClr val="000000">
                  <a:alpha val="39998"/>
                </a:srgbClr>
              </a:outerShdw>
            </a:effectLst>
          </p:spPr>
          <p:txBody>
            <a:bodyPr wrap="none" tIns="91440" anchor="ctr" anchorCtr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051" b="1" cap="small" dirty="0"/>
                <a:t>Cloud Tools </a:t>
              </a:r>
            </a:p>
          </p:txBody>
        </p:sp>
        <p:sp>
          <p:nvSpPr>
            <p:cNvPr id="44" name="TextBox 43"/>
            <p:cNvSpPr txBox="1">
              <a:spLocks noChangeArrowheads="1"/>
            </p:cNvSpPr>
            <p:nvPr/>
          </p:nvSpPr>
          <p:spPr bwMode="auto">
            <a:xfrm>
              <a:off x="4872884" y="5269302"/>
              <a:ext cx="1743819" cy="23694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rgbClr val="BFBFBF"/>
              </a:solidFill>
              <a:miter lim="800000"/>
              <a:headEnd/>
              <a:tailEnd/>
            </a:ln>
            <a:effectLst>
              <a:outerShdw blurRad="63500" dist="38100" dir="2700000" algn="tl" rotWithShape="0">
                <a:srgbClr val="000000">
                  <a:alpha val="39998"/>
                </a:srgbClr>
              </a:outerShdw>
            </a:effectLst>
          </p:spPr>
          <p:txBody>
            <a:bodyPr wrap="square" tIns="91440" anchor="ctr" anchorCtr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051" b="1" cap="small" dirty="0"/>
                <a:t>Build Choreography</a:t>
              </a:r>
            </a:p>
          </p:txBody>
        </p:sp>
        <p:sp>
          <p:nvSpPr>
            <p:cNvPr id="40" name="TextBox 39"/>
            <p:cNvSpPr txBox="1">
              <a:spLocks noChangeArrowheads="1"/>
            </p:cNvSpPr>
            <p:nvPr/>
          </p:nvSpPr>
          <p:spPr bwMode="auto">
            <a:xfrm>
              <a:off x="3593241" y="4981348"/>
              <a:ext cx="1184376" cy="46308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rgbClr val="BFBFBF"/>
              </a:solidFill>
              <a:miter lim="800000"/>
              <a:headEnd/>
              <a:tailEnd/>
            </a:ln>
            <a:effectLst>
              <a:outerShdw blurRad="63500" dist="38100" dir="2700000" algn="tl" rotWithShape="0">
                <a:srgbClr val="000000">
                  <a:alpha val="39998"/>
                </a:srgbClr>
              </a:outerShdw>
            </a:effectLst>
          </p:spPr>
          <p:txBody>
            <a:bodyPr wrap="square" tIns="91440" anchor="ctr" anchorCtr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1051" b="1" cap="small" dirty="0"/>
                <a:t>Source Code &amp; Package Repositories</a:t>
              </a:r>
            </a:p>
          </p:txBody>
        </p:sp>
        <p:sp>
          <p:nvSpPr>
            <p:cNvPr id="23590" name="TextBox 47"/>
            <p:cNvSpPr txBox="1">
              <a:spLocks noChangeArrowheads="1"/>
            </p:cNvSpPr>
            <p:nvPr/>
          </p:nvSpPr>
          <p:spPr bwMode="auto">
            <a:xfrm>
              <a:off x="4212174" y="5554362"/>
              <a:ext cx="3139065" cy="2097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defTabSz="685766" eaLnBrk="1" fontAlgn="base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>
                  <a:solidFill>
                    <a:srgbClr val="000000"/>
                  </a:solidFill>
                </a:rPr>
                <a:t>Tools &amp; Capabilities for Software</a:t>
              </a:r>
            </a:p>
          </p:txBody>
        </p:sp>
        <p:sp>
          <p:nvSpPr>
            <p:cNvPr id="23591" name="TextBox 49"/>
            <p:cNvSpPr txBox="1">
              <a:spLocks noChangeArrowheads="1"/>
            </p:cNvSpPr>
            <p:nvPr/>
          </p:nvSpPr>
          <p:spPr bwMode="auto">
            <a:xfrm rot="18983514">
              <a:off x="7482306" y="5349589"/>
              <a:ext cx="1079753" cy="2743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defTabSz="685766" eaLnBrk="1" fontAlgn="base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dirty="0">
                  <a:solidFill>
                    <a:srgbClr val="000000"/>
                  </a:solidFill>
                </a:rPr>
                <a:t>   Software</a:t>
              </a:r>
            </a:p>
            <a:p>
              <a:pPr defTabSz="685766" eaLnBrk="1" fontAlgn="base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dirty="0">
                  <a:solidFill>
                    <a:srgbClr val="000000"/>
                  </a:solidFill>
                </a:rPr>
                <a:t>Ecosystems 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8E993CB8-AE08-3544-8301-02C75935B98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55717" y="4557290"/>
              <a:ext cx="1906595" cy="350014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rgbClr val="BFBFBF"/>
              </a:solidFill>
              <a:miter lim="800000"/>
              <a:headEnd/>
              <a:tailEnd/>
            </a:ln>
            <a:effectLst>
              <a:outerShdw blurRad="63500" dist="38100" dir="2700000" algn="tl" rotWithShape="0">
                <a:srgbClr val="000000">
                  <a:alpha val="39998"/>
                </a:srgbClr>
              </a:outerShdw>
            </a:effectLst>
          </p:spPr>
          <p:txBody>
            <a:bodyPr wrap="square" tIns="91440" anchor="ctr" anchorCtr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051" b="1" cap="small" dirty="0"/>
                <a:t>Software Composition Analysis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72913A40-C7E0-6B41-9E9A-6B50B97383F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783618" y="5275113"/>
              <a:ext cx="811371" cy="23694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rgbClr val="BFBFBF"/>
              </a:solidFill>
              <a:miter lim="800000"/>
              <a:headEnd/>
              <a:tailEnd/>
            </a:ln>
            <a:effectLst>
              <a:outerShdw blurRad="63500" dist="38100" dir="2700000" algn="tl" rotWithShape="0">
                <a:srgbClr val="000000">
                  <a:alpha val="39998"/>
                </a:srgbClr>
              </a:outerShdw>
            </a:effectLst>
          </p:spPr>
          <p:txBody>
            <a:bodyPr wrap="none" tIns="91440" anchor="ctr" anchorCtr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051" b="1" cap="small" dirty="0" err="1"/>
                <a:t>Lic</a:t>
              </a:r>
              <a:r>
                <a:rPr lang="en-US" sz="1051" b="1" cap="small" dirty="0"/>
                <a:t> Mngt</a:t>
              </a:r>
            </a:p>
          </p:txBody>
        </p:sp>
      </p:grpSp>
      <p:grpSp>
        <p:nvGrpSpPr>
          <p:cNvPr id="3" name="Group 37"/>
          <p:cNvGrpSpPr>
            <a:grpSpLocks/>
          </p:cNvGrpSpPr>
          <p:nvPr/>
        </p:nvGrpSpPr>
        <p:grpSpPr bwMode="auto">
          <a:xfrm>
            <a:off x="3750695" y="943309"/>
            <a:ext cx="6389843" cy="1413275"/>
            <a:chOff x="4438650" y="1555887"/>
            <a:chExt cx="4365625" cy="1182551"/>
          </a:xfrm>
        </p:grpSpPr>
        <p:pic>
          <p:nvPicPr>
            <p:cNvPr id="23569" name="Picture 38" descr="platform_yellow.png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38650" y="2116138"/>
              <a:ext cx="4365625" cy="622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2" name="TextBox 21"/>
            <p:cNvSpPr txBox="1">
              <a:spLocks noChangeArrowheads="1"/>
            </p:cNvSpPr>
            <p:nvPr/>
          </p:nvSpPr>
          <p:spPr bwMode="auto">
            <a:xfrm>
              <a:off x="5411632" y="1688135"/>
              <a:ext cx="823804" cy="656703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rgbClr val="BFBFBF"/>
              </a:solidFill>
              <a:miter lim="800000"/>
              <a:headEnd/>
              <a:tailEnd/>
            </a:ln>
            <a:effectLst>
              <a:outerShdw blurRad="63500" dist="38100" dir="2700000" algn="tl" rotWithShape="0">
                <a:srgbClr val="000000">
                  <a:alpha val="39998"/>
                </a:srgbClr>
              </a:outerShdw>
            </a:effectLst>
          </p:spPr>
          <p:txBody>
            <a:bodyPr wrap="none">
              <a:spAutoFit/>
            </a:bodyPr>
            <a:lstStyle/>
            <a:p>
              <a:pPr defTabSz="685766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Char char="•"/>
                <a:defRPr/>
              </a:pPr>
              <a:r>
                <a:rPr lang="en-US" sz="900" b="1" dirty="0">
                  <a:solidFill>
                    <a:srgbClr val="000000"/>
                  </a:solidFill>
                  <a:latin typeface="Arial Narrow" pitchFamily="34" charset="0"/>
                  <a:cs typeface="Arial" charset="0"/>
                </a:rPr>
                <a:t> Agriculture and Food</a:t>
              </a:r>
            </a:p>
            <a:p>
              <a:pPr defTabSz="685766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Char char="•"/>
                <a:defRPr/>
              </a:pPr>
              <a:r>
                <a:rPr lang="en-US" sz="900" b="1" dirty="0">
                  <a:solidFill>
                    <a:srgbClr val="000000"/>
                  </a:solidFill>
                  <a:latin typeface="Arial Narrow" pitchFamily="34" charset="0"/>
                  <a:cs typeface="Arial" charset="0"/>
                </a:rPr>
                <a:t> Energy</a:t>
              </a:r>
            </a:p>
            <a:p>
              <a:pPr defTabSz="685766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Char char="•"/>
                <a:defRPr/>
              </a:pPr>
              <a:r>
                <a:rPr lang="en-US" sz="900" b="1" dirty="0">
                  <a:solidFill>
                    <a:srgbClr val="000000"/>
                  </a:solidFill>
                  <a:latin typeface="Arial Narrow" pitchFamily="34" charset="0"/>
                  <a:cs typeface="Arial" charset="0"/>
                </a:rPr>
                <a:t> Transportation</a:t>
              </a:r>
            </a:p>
            <a:p>
              <a:pPr defTabSz="685766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Char char="•"/>
                <a:defRPr/>
              </a:pPr>
              <a:r>
                <a:rPr lang="en-US" sz="900" b="1" dirty="0">
                  <a:solidFill>
                    <a:srgbClr val="000000"/>
                  </a:solidFill>
                  <a:latin typeface="Arial Narrow" pitchFamily="34" charset="0"/>
                  <a:cs typeface="Arial" charset="0"/>
                </a:rPr>
                <a:t> Chemical Industry</a:t>
              </a:r>
            </a:p>
            <a:p>
              <a:pPr defTabSz="685766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Char char="•"/>
                <a:defRPr/>
              </a:pPr>
              <a:r>
                <a:rPr lang="en-US" sz="900" b="1" dirty="0">
                  <a:solidFill>
                    <a:srgbClr val="000000"/>
                  </a:solidFill>
                  <a:latin typeface="Arial Narrow" pitchFamily="34" charset="0"/>
                  <a:cs typeface="Arial" charset="0"/>
                </a:rPr>
                <a:t> Postal and Shipping</a:t>
              </a:r>
            </a:p>
          </p:txBody>
        </p:sp>
        <p:sp>
          <p:nvSpPr>
            <p:cNvPr id="23" name="TextBox 22"/>
            <p:cNvSpPr txBox="1">
              <a:spLocks noChangeArrowheads="1"/>
            </p:cNvSpPr>
            <p:nvPr/>
          </p:nvSpPr>
          <p:spPr bwMode="auto">
            <a:xfrm>
              <a:off x="7049701" y="1555887"/>
              <a:ext cx="820519" cy="656703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rgbClr val="BFBFBF"/>
              </a:solidFill>
              <a:miter lim="800000"/>
              <a:headEnd/>
              <a:tailEnd/>
            </a:ln>
            <a:effectLst>
              <a:outerShdw blurRad="63500" dist="38100" dir="2700000" algn="tl" rotWithShape="0">
                <a:srgbClr val="000000">
                  <a:alpha val="39998"/>
                </a:srgbClr>
              </a:outerShdw>
            </a:effectLst>
          </p:spPr>
          <p:txBody>
            <a:bodyPr wrap="none">
              <a:spAutoFit/>
            </a:bodyPr>
            <a:lstStyle/>
            <a:p>
              <a:pPr defTabSz="685766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Char char="•"/>
                <a:defRPr/>
              </a:pPr>
              <a:r>
                <a:rPr lang="en-US" sz="900" b="1" dirty="0">
                  <a:solidFill>
                    <a:srgbClr val="000000"/>
                  </a:solidFill>
                  <a:latin typeface="Arial Narrow" pitchFamily="34" charset="0"/>
                  <a:cs typeface="Arial" charset="0"/>
                </a:rPr>
                <a:t> Water</a:t>
              </a:r>
            </a:p>
            <a:p>
              <a:pPr defTabSz="685766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Char char="•"/>
                <a:defRPr/>
              </a:pPr>
              <a:r>
                <a:rPr lang="en-US" sz="900" b="1" dirty="0">
                  <a:solidFill>
                    <a:srgbClr val="000000"/>
                  </a:solidFill>
                  <a:latin typeface="Arial Narrow" pitchFamily="34" charset="0"/>
                  <a:cs typeface="Arial" charset="0"/>
                </a:rPr>
                <a:t> Public Health</a:t>
              </a:r>
            </a:p>
            <a:p>
              <a:pPr defTabSz="685766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Char char="•"/>
                <a:defRPr/>
              </a:pPr>
              <a:r>
                <a:rPr lang="en-US" sz="900" b="1" dirty="0">
                  <a:solidFill>
                    <a:srgbClr val="000000"/>
                  </a:solidFill>
                  <a:latin typeface="Arial Narrow" pitchFamily="34" charset="0"/>
                  <a:cs typeface="Arial" charset="0"/>
                </a:rPr>
                <a:t> Telecommunications</a:t>
              </a:r>
            </a:p>
            <a:p>
              <a:pPr defTabSz="685766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Char char="•"/>
                <a:defRPr/>
              </a:pPr>
              <a:r>
                <a:rPr lang="en-US" sz="900" b="1" dirty="0">
                  <a:solidFill>
                    <a:srgbClr val="000000"/>
                  </a:solidFill>
                  <a:latin typeface="Arial Narrow" pitchFamily="34" charset="0"/>
                  <a:cs typeface="Arial" charset="0"/>
                </a:rPr>
                <a:t> Banking and Finance</a:t>
              </a:r>
            </a:p>
            <a:p>
              <a:pPr defTabSz="685766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Char char="•"/>
                <a:defRPr/>
              </a:pPr>
              <a:r>
                <a:rPr lang="en-US" sz="900" b="1" dirty="0">
                  <a:solidFill>
                    <a:srgbClr val="000000"/>
                  </a:solidFill>
                  <a:latin typeface="Arial Narrow" pitchFamily="34" charset="0"/>
                  <a:cs typeface="Arial" charset="0"/>
                </a:rPr>
                <a:t> Key Assets</a:t>
              </a:r>
            </a:p>
          </p:txBody>
        </p:sp>
        <p:pic>
          <p:nvPicPr>
            <p:cNvPr id="28" name="Picture 16" descr="laboratory_128_hot"/>
            <p:cNvPicPr>
              <a:picLocks noChangeAspect="1" noChangeArrowheads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76688" y="2047744"/>
              <a:ext cx="382587" cy="363537"/>
            </a:xfrm>
            <a:prstGeom prst="rect">
              <a:avLst/>
            </a:prstGeom>
            <a:noFill/>
            <a:ln>
              <a:noFill/>
            </a:ln>
            <a:effectLst>
              <a:outerShdw blurRad="63500" dist="38100" dir="2700000" algn="tl" rotWithShape="0">
                <a:srgbClr val="000000">
                  <a:alpha val="39998"/>
                </a:srgbClr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3573" name="Picture 4" descr="DoorSafety"/>
            <p:cNvPicPr>
              <a:picLocks noChangeAspect="1" noChangeArrowheads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33291" y="2090610"/>
              <a:ext cx="266261" cy="250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3574" name="Picture 27" descr="Bank-icon"/>
            <p:cNvPicPr>
              <a:picLocks noChangeAspect="1" noChangeArrowheads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96250" y="1843088"/>
              <a:ext cx="444500" cy="4238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3575" name="Picture 53" descr="power-lines.png"/>
            <p:cNvPicPr>
              <a:picLocks noChangeAspect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07284" y="1711325"/>
              <a:ext cx="509588" cy="57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5" name="Picture 54" descr="120px-Satellite_icon.png"/>
            <p:cNvPicPr>
              <a:picLocks noChangeAspect="1"/>
            </p:cNvPicPr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45425" y="2053610"/>
              <a:ext cx="306388" cy="290513"/>
            </a:xfrm>
            <a:prstGeom prst="rect">
              <a:avLst/>
            </a:prstGeom>
            <a:noFill/>
            <a:ln>
              <a:noFill/>
            </a:ln>
            <a:effectLst>
              <a:outerShdw blurRad="63500" dist="38100" dir="2700000" algn="tl" rotWithShape="0">
                <a:srgbClr val="000000">
                  <a:alpha val="39998"/>
                </a:srgbClr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3577" name="Picture 60" descr="LorryGreen.png"/>
            <p:cNvPicPr>
              <a:picLocks noChangeAspect="1"/>
            </p:cNvPicPr>
            <p:nvPr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45347" y="2065338"/>
              <a:ext cx="454025" cy="3635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3578" name="TextBox 44"/>
            <p:cNvSpPr txBox="1">
              <a:spLocks noChangeArrowheads="1"/>
            </p:cNvSpPr>
            <p:nvPr/>
          </p:nvSpPr>
          <p:spPr bwMode="auto">
            <a:xfrm>
              <a:off x="4615194" y="2430641"/>
              <a:ext cx="3907138" cy="2189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defTabSz="685766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sz="1100" dirty="0">
                  <a:solidFill>
                    <a:srgbClr val="000000"/>
                  </a:solidFill>
                </a:rPr>
                <a:t>End Users in Industry, Government, and Commerce</a:t>
              </a:r>
            </a:p>
          </p:txBody>
        </p:sp>
        <p:sp>
          <p:nvSpPr>
            <p:cNvPr id="23579" name="TextBox 51"/>
            <p:cNvSpPr txBox="1">
              <a:spLocks noChangeArrowheads="1"/>
            </p:cNvSpPr>
            <p:nvPr/>
          </p:nvSpPr>
          <p:spPr bwMode="auto">
            <a:xfrm rot="20202898">
              <a:off x="8284057" y="2301812"/>
              <a:ext cx="445963" cy="2060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defTabSz="685766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sz="1000" dirty="0">
                  <a:solidFill>
                    <a:srgbClr val="000000"/>
                  </a:solidFill>
                </a:rPr>
                <a:t>Sectors</a:t>
              </a:r>
            </a:p>
          </p:txBody>
        </p:sp>
      </p:grpSp>
      <p:grpSp>
        <p:nvGrpSpPr>
          <p:cNvPr id="4" name="Group 38"/>
          <p:cNvGrpSpPr>
            <a:grpSpLocks/>
          </p:cNvGrpSpPr>
          <p:nvPr/>
        </p:nvGrpSpPr>
        <p:grpSpPr bwMode="auto">
          <a:xfrm>
            <a:off x="3059066" y="2506362"/>
            <a:ext cx="6854810" cy="1426627"/>
            <a:chOff x="3611563" y="3045122"/>
            <a:chExt cx="5245100" cy="1236366"/>
          </a:xfrm>
        </p:grpSpPr>
        <p:pic>
          <p:nvPicPr>
            <p:cNvPr id="23558" name="Picture 36" descr="platform_blue.png"/>
            <p:cNvPicPr>
              <a:picLocks noChangeAspect="1"/>
            </p:cNvPicPr>
            <p:nvPr/>
          </p:nvPicPr>
          <p:blipFill>
            <a:blip r:embed="rId11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11563" y="3638550"/>
              <a:ext cx="5245100" cy="6429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1" name="TextBox 30"/>
            <p:cNvSpPr txBox="1">
              <a:spLocks noChangeArrowheads="1"/>
            </p:cNvSpPr>
            <p:nvPr/>
          </p:nvSpPr>
          <p:spPr bwMode="auto">
            <a:xfrm>
              <a:off x="3724151" y="3045122"/>
              <a:ext cx="1324416" cy="920219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BFBFBF"/>
              </a:solidFill>
              <a:miter lim="800000"/>
              <a:headEnd/>
              <a:tailEnd/>
            </a:ln>
            <a:effectLst>
              <a:outerShdw blurRad="63500" dist="38100" dir="2700000" algn="tl" rotWithShape="0">
                <a:srgbClr val="000000">
                  <a:alpha val="39998"/>
                </a:srgbClr>
              </a:outerShdw>
            </a:effectLst>
          </p:spPr>
          <p:txBody>
            <a:bodyPr wrap="square">
              <a:spAutoFit/>
            </a:bodyPr>
            <a:lstStyle/>
            <a:p>
              <a:pPr defTabSz="685766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Char char="•"/>
                <a:defRPr/>
              </a:pPr>
              <a:r>
                <a:rPr lang="en-US" sz="900" b="1" dirty="0">
                  <a:solidFill>
                    <a:srgbClr val="000000"/>
                  </a:solidFill>
                  <a:latin typeface="Tahoma"/>
                  <a:cs typeface="Arial" charset="0"/>
                </a:rPr>
                <a:t> Medical Devices</a:t>
              </a:r>
            </a:p>
            <a:p>
              <a:pPr defTabSz="685766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Char char="•"/>
                <a:defRPr/>
              </a:pPr>
              <a:r>
                <a:rPr lang="en-US" sz="900" b="1" dirty="0">
                  <a:solidFill>
                    <a:srgbClr val="000000"/>
                  </a:solidFill>
                  <a:latin typeface="Tahoma"/>
                  <a:cs typeface="Arial" charset="0"/>
                </a:rPr>
                <a:t> Merchandise</a:t>
              </a:r>
            </a:p>
            <a:p>
              <a:pPr defTabSz="685766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Char char="•"/>
                <a:defRPr/>
              </a:pPr>
              <a:r>
                <a:rPr lang="en-US" sz="900" b="1" dirty="0">
                  <a:solidFill>
                    <a:srgbClr val="000000"/>
                  </a:solidFill>
                  <a:latin typeface="Tahoma"/>
                  <a:cs typeface="Arial" charset="0"/>
                </a:rPr>
                <a:t> Automobiles</a:t>
              </a:r>
            </a:p>
            <a:p>
              <a:pPr defTabSz="685766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Char char="•"/>
                <a:defRPr/>
              </a:pPr>
              <a:r>
                <a:rPr lang="en-US" sz="900" b="1" dirty="0">
                  <a:solidFill>
                    <a:srgbClr val="000000"/>
                  </a:solidFill>
                  <a:latin typeface="Tahoma"/>
                  <a:cs typeface="Arial" charset="0"/>
                </a:rPr>
                <a:t> Trains</a:t>
              </a:r>
            </a:p>
            <a:p>
              <a:pPr defTabSz="685766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Char char="•"/>
                <a:defRPr/>
              </a:pPr>
              <a:r>
                <a:rPr lang="en-US" sz="900" b="1" dirty="0">
                  <a:solidFill>
                    <a:srgbClr val="000000"/>
                  </a:solidFill>
                  <a:latin typeface="Tahoma"/>
                  <a:cs typeface="Arial" charset="0"/>
                </a:rPr>
                <a:t> Vessels/Boats</a:t>
              </a:r>
            </a:p>
            <a:p>
              <a:pPr defTabSz="685766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Char char="•"/>
                <a:defRPr/>
              </a:pPr>
              <a:r>
                <a:rPr lang="en-US" sz="900" b="1" dirty="0">
                  <a:solidFill>
                    <a:srgbClr val="000000"/>
                  </a:solidFill>
                  <a:latin typeface="Tahoma"/>
                  <a:cs typeface="Arial" charset="0"/>
                </a:rPr>
                <a:t> Building </a:t>
              </a:r>
              <a:r>
                <a:rPr lang="en-US" sz="900" b="1" dirty="0" err="1">
                  <a:solidFill>
                    <a:srgbClr val="000000"/>
                  </a:solidFill>
                  <a:latin typeface="Tahoma"/>
                  <a:cs typeface="Arial" charset="0"/>
                </a:rPr>
                <a:t>Mngt</a:t>
              </a:r>
              <a:r>
                <a:rPr lang="en-US" sz="900" b="1" dirty="0">
                  <a:solidFill>
                    <a:srgbClr val="000000"/>
                  </a:solidFill>
                  <a:latin typeface="Tahoma"/>
                  <a:cs typeface="Arial" charset="0"/>
                </a:rPr>
                <a:t> Sys</a:t>
              </a:r>
            </a:p>
            <a:p>
              <a:pPr defTabSz="685766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Char char="•"/>
                <a:defRPr/>
              </a:pPr>
              <a:r>
                <a:rPr lang="en-US" sz="900" b="1" dirty="0">
                  <a:solidFill>
                    <a:srgbClr val="000000"/>
                  </a:solidFill>
                  <a:latin typeface="Tahoma"/>
                  <a:cs typeface="Arial" charset="0"/>
                </a:rPr>
                <a:t> Software</a:t>
              </a:r>
            </a:p>
          </p:txBody>
        </p:sp>
        <p:sp>
          <p:nvSpPr>
            <p:cNvPr id="23564" name="TextBox 45"/>
            <p:cNvSpPr txBox="1">
              <a:spLocks noChangeArrowheads="1"/>
            </p:cNvSpPr>
            <p:nvPr/>
          </p:nvSpPr>
          <p:spPr bwMode="auto">
            <a:xfrm>
              <a:off x="5227638" y="3979543"/>
              <a:ext cx="1724804" cy="2400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defTabSz="685766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>
                  <a:solidFill>
                    <a:srgbClr val="000000"/>
                  </a:solidFill>
                </a:rPr>
                <a:t>Product &amp; Service Suppliers</a:t>
              </a:r>
            </a:p>
          </p:txBody>
        </p:sp>
        <p:sp>
          <p:nvSpPr>
            <p:cNvPr id="23566" name="TextBox 50"/>
            <p:cNvSpPr txBox="1">
              <a:spLocks noChangeArrowheads="1"/>
            </p:cNvSpPr>
            <p:nvPr/>
          </p:nvSpPr>
          <p:spPr bwMode="auto">
            <a:xfrm rot="20285273">
              <a:off x="8206665" y="3790099"/>
              <a:ext cx="636836" cy="2727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defTabSz="685766" eaLnBrk="1" fontAlgn="base" hangingPunct="1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dirty="0">
                  <a:solidFill>
                    <a:srgbClr val="000000"/>
                  </a:solidFill>
                </a:rPr>
                <a:t>  Assets/</a:t>
              </a:r>
            </a:p>
            <a:p>
              <a:pPr defTabSz="685766" eaLnBrk="1" fontAlgn="base" hangingPunct="1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dirty="0">
                  <a:solidFill>
                    <a:srgbClr val="000000"/>
                  </a:solidFill>
                </a:rPr>
                <a:t>Capabilities</a:t>
              </a:r>
              <a:endParaRPr lang="en-US" sz="80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FA58A64C-728E-544A-A657-6BCBA1091FDD}"/>
              </a:ext>
            </a:extLst>
          </p:cNvPr>
          <p:cNvGrpSpPr/>
          <p:nvPr/>
        </p:nvGrpSpPr>
        <p:grpSpPr>
          <a:xfrm>
            <a:off x="5297375" y="2359465"/>
            <a:ext cx="4169805" cy="1153027"/>
            <a:chOff x="3085359" y="-8908"/>
            <a:chExt cx="6259905" cy="2267677"/>
          </a:xfrm>
          <a:effectLst>
            <a:glow rad="127000">
              <a:schemeClr val="bg1"/>
            </a:glow>
          </a:effectLst>
        </p:grpSpPr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8964C4FA-5BAF-E143-ACF8-3D5C9D305C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094104" y="1275819"/>
              <a:ext cx="822960" cy="288076"/>
            </a:xfrm>
            <a:prstGeom prst="rect">
              <a:avLst/>
            </a:prstGeom>
          </p:spPr>
        </p:pic>
        <p:pic>
          <p:nvPicPr>
            <p:cNvPr id="39" name="Picture 8" descr="https://encrypted-tbn0.gstatic.com/images?q=tbn:ANd9GcTQDhEARUsbo3gahUDUq9rbX8436YBszylRAX-SVsRKP9NUrja0">
              <a:extLst>
                <a:ext uri="{FF2B5EF4-FFF2-40B4-BE49-F238E27FC236}">
                  <a16:creationId xmlns:a16="http://schemas.microsoft.com/office/drawing/2014/main" id="{3178CBCF-D283-A545-AB77-3B8577472D8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3135771" y="412442"/>
              <a:ext cx="654021" cy="6176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5" name="Picture 2" descr="https://encrypted-tbn0.gstatic.com/images?q=tbn:ANd9GcRJChEMh2k8cS1wj-zI6Bo64mTCYRr4p_cYLrZbnDPWy6G3pnKqOCW5Zaed">
              <a:extLst>
                <a:ext uri="{FF2B5EF4-FFF2-40B4-BE49-F238E27FC236}">
                  <a16:creationId xmlns:a16="http://schemas.microsoft.com/office/drawing/2014/main" id="{E4F9A319-366D-4940-A05C-FC7FC91038D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9561" y="421133"/>
              <a:ext cx="835816" cy="3343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23008286-12F5-944E-A3D8-6BE62DE477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025506" y="692214"/>
              <a:ext cx="893941" cy="503101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9A4E3B94-95E9-8145-B601-C0CC6BD727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314185" y="649112"/>
              <a:ext cx="737676" cy="504725"/>
            </a:xfrm>
            <a:prstGeom prst="rect">
              <a:avLst/>
            </a:prstGeom>
          </p:spPr>
        </p:pic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D2E6AC56-C8CE-D24E-856B-0D4BEA292492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01065" y="1313911"/>
              <a:ext cx="788773" cy="266790"/>
            </a:xfrm>
            <a:prstGeom prst="rect">
              <a:avLst/>
            </a:prstGeom>
          </p:spPr>
        </p:pic>
        <p:pic>
          <p:nvPicPr>
            <p:cNvPr id="49" name="Picture 6" descr="http://autoshowottawa.com/wp-content/uploads/2014/03/Schneider-Electric.jpg">
              <a:extLst>
                <a:ext uri="{FF2B5EF4-FFF2-40B4-BE49-F238E27FC236}">
                  <a16:creationId xmlns:a16="http://schemas.microsoft.com/office/drawing/2014/main" id="{324981A8-D241-FF41-BAEE-203F999BA82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5028705" y="624904"/>
              <a:ext cx="1215320" cy="405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0" name="Picture 6" descr="Empowered by Innovation NEC">
              <a:extLst>
                <a:ext uri="{FF2B5EF4-FFF2-40B4-BE49-F238E27FC236}">
                  <a16:creationId xmlns:a16="http://schemas.microsoft.com/office/drawing/2014/main" id="{8C299EA1-EE20-6543-9C02-19BE7A927FD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-3735"/>
            <a:stretch/>
          </p:blipFill>
          <p:spPr bwMode="auto">
            <a:xfrm>
              <a:off x="7999629" y="839556"/>
              <a:ext cx="1003327" cy="2763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CFCB03D3-C08F-964F-9928-BECADEAA1E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602292" y="1604773"/>
              <a:ext cx="1588870" cy="253017"/>
            </a:xfrm>
            <a:prstGeom prst="rect">
              <a:avLst/>
            </a:prstGeom>
          </p:spPr>
        </p:pic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04C978A1-11B5-604C-BB49-5C6140D54B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85359" y="1689850"/>
              <a:ext cx="1328470" cy="548451"/>
            </a:xfrm>
            <a:prstGeom prst="rect">
              <a:avLst/>
            </a:prstGeom>
          </p:spPr>
        </p:pic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12826B11-C6DA-2640-BD01-16CAB2E2C81F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199714" y="640451"/>
              <a:ext cx="704751" cy="587293"/>
            </a:xfrm>
            <a:prstGeom prst="rect">
              <a:avLst/>
            </a:prstGeom>
          </p:spPr>
        </p:pic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E0BE75EB-5975-AD45-B363-4C85107EEBEF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352484" y="2033412"/>
              <a:ext cx="1310946" cy="225357"/>
            </a:xfrm>
            <a:prstGeom prst="rect">
              <a:avLst/>
            </a:prstGeom>
          </p:spPr>
        </p:pic>
        <p:pic>
          <p:nvPicPr>
            <p:cNvPr id="57" name="Picture 2" descr="Unisys">
              <a:extLst>
                <a:ext uri="{FF2B5EF4-FFF2-40B4-BE49-F238E27FC236}">
                  <a16:creationId xmlns:a16="http://schemas.microsoft.com/office/drawing/2014/main" id="{BE7C0D22-45A4-FB4E-A6E4-192C2E5AA63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30816" y="1542267"/>
              <a:ext cx="1215734" cy="3343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9FB719C4-CEA3-864A-8B89-A3E94BA1DB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472476" y="1467359"/>
              <a:ext cx="1016031" cy="458891"/>
            </a:xfrm>
            <a:prstGeom prst="rect">
              <a:avLst/>
            </a:prstGeom>
          </p:spPr>
        </p:pic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AE06AA4F-6743-F745-9A87-4ECA29A267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584431" y="41258"/>
              <a:ext cx="1387568" cy="327370"/>
            </a:xfrm>
            <a:prstGeom prst="rect">
              <a:avLst/>
            </a:prstGeom>
          </p:spPr>
        </p:pic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61B2AD09-AEA6-0345-8D53-A9C8348071E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794713" y="1205691"/>
              <a:ext cx="1357736" cy="242326"/>
            </a:xfrm>
            <a:prstGeom prst="rect">
              <a:avLst/>
            </a:prstGeom>
          </p:spPr>
        </p:pic>
        <p:pic>
          <p:nvPicPr>
            <p:cNvPr id="61" name="Picture 2" descr="SAP">
              <a:extLst>
                <a:ext uri="{FF2B5EF4-FFF2-40B4-BE49-F238E27FC236}">
                  <a16:creationId xmlns:a16="http://schemas.microsoft.com/office/drawing/2014/main" id="{68B4EE1D-8BF5-CA46-9D39-118AF2BCCD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90318" y="106631"/>
              <a:ext cx="932914" cy="4664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2" name="Picture 1" descr="Dell">
              <a:extLst>
                <a:ext uri="{FF2B5EF4-FFF2-40B4-BE49-F238E27FC236}">
                  <a16:creationId xmlns:a16="http://schemas.microsoft.com/office/drawing/2014/main" id="{7CF4A749-3196-A643-8D14-A874A5773A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69233" y="38012"/>
              <a:ext cx="582856" cy="5828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3" name="Picture 2" descr="http://www.famouslogos.org/wp-content/uploads/2013/04/logo-oracle.png">
              <a:extLst>
                <a:ext uri="{FF2B5EF4-FFF2-40B4-BE49-F238E27FC236}">
                  <a16:creationId xmlns:a16="http://schemas.microsoft.com/office/drawing/2014/main" id="{36A829AE-6814-6E4E-971D-2D665DD59E9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4488313" y="2016778"/>
              <a:ext cx="1715203" cy="2301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4" name="Picture 2" descr="http://www.theinquirer.net/IMG/953/212953/qualcomm-logo.jpg">
              <a:extLst>
                <a:ext uri="{FF2B5EF4-FFF2-40B4-BE49-F238E27FC236}">
                  <a16:creationId xmlns:a16="http://schemas.microsoft.com/office/drawing/2014/main" id="{CFBC1737-9FC8-CF4C-BD76-9112D210F4A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1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8037103" y="1216912"/>
              <a:ext cx="1308161" cy="3018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5" name="Picture 2" descr="https://upload.wikimedia.org/wikipedia/en/thumb/b/b5/Boeing-Logo.svg/1024px-Boeing-Logo.svg.png">
              <a:extLst>
                <a:ext uri="{FF2B5EF4-FFF2-40B4-BE49-F238E27FC236}">
                  <a16:creationId xmlns:a16="http://schemas.microsoft.com/office/drawing/2014/main" id="{451830CF-FDDF-BC43-A9BE-F7782A958AF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09899" y="1191569"/>
              <a:ext cx="1810888" cy="4491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7" name="Picture 2" descr="http://www.nomagic.com/mbse/images/template/no_magic_logo_mbse.png">
              <a:extLst>
                <a:ext uri="{FF2B5EF4-FFF2-40B4-BE49-F238E27FC236}">
                  <a16:creationId xmlns:a16="http://schemas.microsoft.com/office/drawing/2014/main" id="{D76E413E-C269-1E40-AE9A-F0FD8F4B217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5118" b="-1"/>
            <a:stretch/>
          </p:blipFill>
          <p:spPr bwMode="auto">
            <a:xfrm>
              <a:off x="5084786" y="-8908"/>
              <a:ext cx="1778992" cy="5686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8" name="Picture 18" descr="RTI logo">
              <a:extLst>
                <a:ext uri="{FF2B5EF4-FFF2-40B4-BE49-F238E27FC236}">
                  <a16:creationId xmlns:a16="http://schemas.microsoft.com/office/drawing/2014/main" id="{3C3ABD45-3588-974F-9F12-F4D127781EE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2999" t="21900" r="18198" b="18571"/>
            <a:stretch/>
          </p:blipFill>
          <p:spPr bwMode="auto">
            <a:xfrm>
              <a:off x="7316397" y="1600284"/>
              <a:ext cx="347033" cy="3049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6" name="Title 1">
            <a:extLst>
              <a:ext uri="{FF2B5EF4-FFF2-40B4-BE49-F238E27FC236}">
                <a16:creationId xmlns:a16="http://schemas.microsoft.com/office/drawing/2014/main" id="{6EE33B32-896E-6344-AC89-400E1BAFDC29}"/>
              </a:ext>
            </a:extLst>
          </p:cNvPr>
          <p:cNvSpPr txBox="1">
            <a:spLocks/>
          </p:cNvSpPr>
          <p:nvPr/>
        </p:nvSpPr>
        <p:spPr>
          <a:xfrm>
            <a:off x="1512891" y="88390"/>
            <a:ext cx="9144000" cy="530713"/>
          </a:xfrm>
          <a:prstGeom prst="rect">
            <a:avLst/>
          </a:prstGeom>
        </p:spPr>
        <p:txBody>
          <a:bodyPr vert="horz" lIns="68580" tIns="34291" rIns="68580" bIns="34291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781736DE-C30C-864F-B21F-42257825F863}"/>
              </a:ext>
            </a:extLst>
          </p:cNvPr>
          <p:cNvSpPr txBox="1"/>
          <p:nvPr/>
        </p:nvSpPr>
        <p:spPr>
          <a:xfrm>
            <a:off x="329143" y="6218041"/>
            <a:ext cx="1441598" cy="6906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2400" b="1" dirty="0">
                <a:solidFill>
                  <a:srgbClr val="005B94"/>
                </a:solidFill>
              </a:rPr>
              <a:t> SPDX 3.0 efforts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AE974B6-4312-D94B-A551-AD74CA77A36E}"/>
              </a:ext>
            </a:extLst>
          </p:cNvPr>
          <p:cNvGrpSpPr/>
          <p:nvPr/>
        </p:nvGrpSpPr>
        <p:grpSpPr>
          <a:xfrm>
            <a:off x="659346" y="826935"/>
            <a:ext cx="8304981" cy="3042811"/>
            <a:chOff x="231032" y="620201"/>
            <a:chExt cx="6228736" cy="2282108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D4DB72A-2700-E143-A68B-377FC8D75A0A}"/>
                </a:ext>
              </a:extLst>
            </p:cNvPr>
            <p:cNvGrpSpPr/>
            <p:nvPr/>
          </p:nvGrpSpPr>
          <p:grpSpPr>
            <a:xfrm>
              <a:off x="231032" y="620201"/>
              <a:ext cx="6228736" cy="2282108"/>
              <a:chOff x="4222735" y="941301"/>
              <a:chExt cx="5279811" cy="3104379"/>
            </a:xfrm>
          </p:grpSpPr>
          <p:sp>
            <p:nvSpPr>
              <p:cNvPr id="6" name="Freeform 5">
                <a:extLst>
                  <a:ext uri="{FF2B5EF4-FFF2-40B4-BE49-F238E27FC236}">
                    <a16:creationId xmlns:a16="http://schemas.microsoft.com/office/drawing/2014/main" id="{775B660E-38F0-8C4C-B76A-B7FAD3B76674}"/>
                  </a:ext>
                </a:extLst>
              </p:cNvPr>
              <p:cNvSpPr/>
              <p:nvPr/>
            </p:nvSpPr>
            <p:spPr>
              <a:xfrm>
                <a:off x="4505094" y="941301"/>
                <a:ext cx="4997452" cy="3104379"/>
              </a:xfrm>
              <a:custGeom>
                <a:avLst/>
                <a:gdLst>
                  <a:gd name="connsiteX0" fmla="*/ 735980 w 2129883"/>
                  <a:gd name="connsiteY0" fmla="*/ 0 h 2687443"/>
                  <a:gd name="connsiteX1" fmla="*/ 2129883 w 2129883"/>
                  <a:gd name="connsiteY1" fmla="*/ 245326 h 2687443"/>
                  <a:gd name="connsiteX2" fmla="*/ 1984917 w 2129883"/>
                  <a:gd name="connsiteY2" fmla="*/ 635619 h 2687443"/>
                  <a:gd name="connsiteX3" fmla="*/ 1661531 w 2129883"/>
                  <a:gd name="connsiteY3" fmla="*/ 1115121 h 2687443"/>
                  <a:gd name="connsiteX4" fmla="*/ 1237785 w 2129883"/>
                  <a:gd name="connsiteY4" fmla="*/ 1483112 h 2687443"/>
                  <a:gd name="connsiteX5" fmla="*/ 936702 w 2129883"/>
                  <a:gd name="connsiteY5" fmla="*/ 1895707 h 2687443"/>
                  <a:gd name="connsiteX6" fmla="*/ 802887 w 2129883"/>
                  <a:gd name="connsiteY6" fmla="*/ 2430965 h 2687443"/>
                  <a:gd name="connsiteX7" fmla="*/ 825190 w 2129883"/>
                  <a:gd name="connsiteY7" fmla="*/ 2687443 h 2687443"/>
                  <a:gd name="connsiteX8" fmla="*/ 11151 w 2129883"/>
                  <a:gd name="connsiteY8" fmla="*/ 836341 h 2687443"/>
                  <a:gd name="connsiteX9" fmla="*/ 0 w 2129883"/>
                  <a:gd name="connsiteY9" fmla="*/ 468351 h 2687443"/>
                  <a:gd name="connsiteX10" fmla="*/ 234175 w 2129883"/>
                  <a:gd name="connsiteY10" fmla="*/ 156117 h 2687443"/>
                  <a:gd name="connsiteX11" fmla="*/ 735980 w 2129883"/>
                  <a:gd name="connsiteY11" fmla="*/ 0 h 2687443"/>
                  <a:gd name="connsiteX0" fmla="*/ 735980 w 2765502"/>
                  <a:gd name="connsiteY0" fmla="*/ 0 h 2687443"/>
                  <a:gd name="connsiteX1" fmla="*/ 2765502 w 2765502"/>
                  <a:gd name="connsiteY1" fmla="*/ 100361 h 2687443"/>
                  <a:gd name="connsiteX2" fmla="*/ 1984917 w 2765502"/>
                  <a:gd name="connsiteY2" fmla="*/ 635619 h 2687443"/>
                  <a:gd name="connsiteX3" fmla="*/ 1661531 w 2765502"/>
                  <a:gd name="connsiteY3" fmla="*/ 1115121 h 2687443"/>
                  <a:gd name="connsiteX4" fmla="*/ 1237785 w 2765502"/>
                  <a:gd name="connsiteY4" fmla="*/ 1483112 h 2687443"/>
                  <a:gd name="connsiteX5" fmla="*/ 936702 w 2765502"/>
                  <a:gd name="connsiteY5" fmla="*/ 1895707 h 2687443"/>
                  <a:gd name="connsiteX6" fmla="*/ 802887 w 2765502"/>
                  <a:gd name="connsiteY6" fmla="*/ 2430965 h 2687443"/>
                  <a:gd name="connsiteX7" fmla="*/ 825190 w 2765502"/>
                  <a:gd name="connsiteY7" fmla="*/ 2687443 h 2687443"/>
                  <a:gd name="connsiteX8" fmla="*/ 11151 w 2765502"/>
                  <a:gd name="connsiteY8" fmla="*/ 836341 h 2687443"/>
                  <a:gd name="connsiteX9" fmla="*/ 0 w 2765502"/>
                  <a:gd name="connsiteY9" fmla="*/ 468351 h 2687443"/>
                  <a:gd name="connsiteX10" fmla="*/ 234175 w 2765502"/>
                  <a:gd name="connsiteY10" fmla="*/ 156117 h 2687443"/>
                  <a:gd name="connsiteX11" fmla="*/ 735980 w 2765502"/>
                  <a:gd name="connsiteY11" fmla="*/ 0 h 2687443"/>
                  <a:gd name="connsiteX0" fmla="*/ 735980 w 2765502"/>
                  <a:gd name="connsiteY0" fmla="*/ 0 h 2687443"/>
                  <a:gd name="connsiteX1" fmla="*/ 2765502 w 2765502"/>
                  <a:gd name="connsiteY1" fmla="*/ 100361 h 2687443"/>
                  <a:gd name="connsiteX2" fmla="*/ 1984917 w 2765502"/>
                  <a:gd name="connsiteY2" fmla="*/ 635619 h 2687443"/>
                  <a:gd name="connsiteX3" fmla="*/ 1661531 w 2765502"/>
                  <a:gd name="connsiteY3" fmla="*/ 1115121 h 2687443"/>
                  <a:gd name="connsiteX4" fmla="*/ 1237785 w 2765502"/>
                  <a:gd name="connsiteY4" fmla="*/ 1483112 h 2687443"/>
                  <a:gd name="connsiteX5" fmla="*/ 936702 w 2765502"/>
                  <a:gd name="connsiteY5" fmla="*/ 1895707 h 2687443"/>
                  <a:gd name="connsiteX6" fmla="*/ 802887 w 2765502"/>
                  <a:gd name="connsiteY6" fmla="*/ 2430965 h 2687443"/>
                  <a:gd name="connsiteX7" fmla="*/ 825190 w 2765502"/>
                  <a:gd name="connsiteY7" fmla="*/ 2687443 h 2687443"/>
                  <a:gd name="connsiteX8" fmla="*/ 11151 w 2765502"/>
                  <a:gd name="connsiteY8" fmla="*/ 836341 h 2687443"/>
                  <a:gd name="connsiteX9" fmla="*/ 0 w 2765502"/>
                  <a:gd name="connsiteY9" fmla="*/ 468351 h 2687443"/>
                  <a:gd name="connsiteX10" fmla="*/ 234175 w 2765502"/>
                  <a:gd name="connsiteY10" fmla="*/ 156117 h 2687443"/>
                  <a:gd name="connsiteX11" fmla="*/ 735980 w 2765502"/>
                  <a:gd name="connsiteY11" fmla="*/ 0 h 2687443"/>
                  <a:gd name="connsiteX0" fmla="*/ 735980 w 2765502"/>
                  <a:gd name="connsiteY0" fmla="*/ 0 h 2687443"/>
                  <a:gd name="connsiteX1" fmla="*/ 2765502 w 2765502"/>
                  <a:gd name="connsiteY1" fmla="*/ 100361 h 2687443"/>
                  <a:gd name="connsiteX2" fmla="*/ 2286000 w 2765502"/>
                  <a:gd name="connsiteY2" fmla="*/ 702526 h 2687443"/>
                  <a:gd name="connsiteX3" fmla="*/ 1661531 w 2765502"/>
                  <a:gd name="connsiteY3" fmla="*/ 1115121 h 2687443"/>
                  <a:gd name="connsiteX4" fmla="*/ 1237785 w 2765502"/>
                  <a:gd name="connsiteY4" fmla="*/ 1483112 h 2687443"/>
                  <a:gd name="connsiteX5" fmla="*/ 936702 w 2765502"/>
                  <a:gd name="connsiteY5" fmla="*/ 1895707 h 2687443"/>
                  <a:gd name="connsiteX6" fmla="*/ 802887 w 2765502"/>
                  <a:gd name="connsiteY6" fmla="*/ 2430965 h 2687443"/>
                  <a:gd name="connsiteX7" fmla="*/ 825190 w 2765502"/>
                  <a:gd name="connsiteY7" fmla="*/ 2687443 h 2687443"/>
                  <a:gd name="connsiteX8" fmla="*/ 11151 w 2765502"/>
                  <a:gd name="connsiteY8" fmla="*/ 836341 h 2687443"/>
                  <a:gd name="connsiteX9" fmla="*/ 0 w 2765502"/>
                  <a:gd name="connsiteY9" fmla="*/ 468351 h 2687443"/>
                  <a:gd name="connsiteX10" fmla="*/ 234175 w 2765502"/>
                  <a:gd name="connsiteY10" fmla="*/ 156117 h 2687443"/>
                  <a:gd name="connsiteX11" fmla="*/ 735980 w 2765502"/>
                  <a:gd name="connsiteY11" fmla="*/ 0 h 2687443"/>
                  <a:gd name="connsiteX0" fmla="*/ 735980 w 2765502"/>
                  <a:gd name="connsiteY0" fmla="*/ 0 h 2687443"/>
                  <a:gd name="connsiteX1" fmla="*/ 2765502 w 2765502"/>
                  <a:gd name="connsiteY1" fmla="*/ 100361 h 2687443"/>
                  <a:gd name="connsiteX2" fmla="*/ 2286000 w 2765502"/>
                  <a:gd name="connsiteY2" fmla="*/ 702526 h 2687443"/>
                  <a:gd name="connsiteX3" fmla="*/ 1661531 w 2765502"/>
                  <a:gd name="connsiteY3" fmla="*/ 1115121 h 2687443"/>
                  <a:gd name="connsiteX4" fmla="*/ 1237785 w 2765502"/>
                  <a:gd name="connsiteY4" fmla="*/ 1483112 h 2687443"/>
                  <a:gd name="connsiteX5" fmla="*/ 936702 w 2765502"/>
                  <a:gd name="connsiteY5" fmla="*/ 1895707 h 2687443"/>
                  <a:gd name="connsiteX6" fmla="*/ 802887 w 2765502"/>
                  <a:gd name="connsiteY6" fmla="*/ 2430965 h 2687443"/>
                  <a:gd name="connsiteX7" fmla="*/ 825190 w 2765502"/>
                  <a:gd name="connsiteY7" fmla="*/ 2687443 h 2687443"/>
                  <a:gd name="connsiteX8" fmla="*/ 11151 w 2765502"/>
                  <a:gd name="connsiteY8" fmla="*/ 836341 h 2687443"/>
                  <a:gd name="connsiteX9" fmla="*/ 0 w 2765502"/>
                  <a:gd name="connsiteY9" fmla="*/ 468351 h 2687443"/>
                  <a:gd name="connsiteX10" fmla="*/ 234175 w 2765502"/>
                  <a:gd name="connsiteY10" fmla="*/ 156117 h 2687443"/>
                  <a:gd name="connsiteX11" fmla="*/ 735980 w 2765502"/>
                  <a:gd name="connsiteY11" fmla="*/ 0 h 2687443"/>
                  <a:gd name="connsiteX0" fmla="*/ 735980 w 2765502"/>
                  <a:gd name="connsiteY0" fmla="*/ 0 h 2687443"/>
                  <a:gd name="connsiteX1" fmla="*/ 2765502 w 2765502"/>
                  <a:gd name="connsiteY1" fmla="*/ 100361 h 2687443"/>
                  <a:gd name="connsiteX2" fmla="*/ 2286000 w 2765502"/>
                  <a:gd name="connsiteY2" fmla="*/ 702526 h 2687443"/>
                  <a:gd name="connsiteX3" fmla="*/ 1661531 w 2765502"/>
                  <a:gd name="connsiteY3" fmla="*/ 1115121 h 2687443"/>
                  <a:gd name="connsiteX4" fmla="*/ 1237785 w 2765502"/>
                  <a:gd name="connsiteY4" fmla="*/ 1483112 h 2687443"/>
                  <a:gd name="connsiteX5" fmla="*/ 936702 w 2765502"/>
                  <a:gd name="connsiteY5" fmla="*/ 1895707 h 2687443"/>
                  <a:gd name="connsiteX6" fmla="*/ 802887 w 2765502"/>
                  <a:gd name="connsiteY6" fmla="*/ 2430965 h 2687443"/>
                  <a:gd name="connsiteX7" fmla="*/ 825190 w 2765502"/>
                  <a:gd name="connsiteY7" fmla="*/ 2687443 h 2687443"/>
                  <a:gd name="connsiteX8" fmla="*/ 11151 w 2765502"/>
                  <a:gd name="connsiteY8" fmla="*/ 836341 h 2687443"/>
                  <a:gd name="connsiteX9" fmla="*/ 0 w 2765502"/>
                  <a:gd name="connsiteY9" fmla="*/ 468351 h 2687443"/>
                  <a:gd name="connsiteX10" fmla="*/ 234175 w 2765502"/>
                  <a:gd name="connsiteY10" fmla="*/ 156117 h 2687443"/>
                  <a:gd name="connsiteX11" fmla="*/ 735980 w 2765502"/>
                  <a:gd name="connsiteY11" fmla="*/ 0 h 2687443"/>
                  <a:gd name="connsiteX0" fmla="*/ 735980 w 2765502"/>
                  <a:gd name="connsiteY0" fmla="*/ 0 h 2687443"/>
                  <a:gd name="connsiteX1" fmla="*/ 2765502 w 2765502"/>
                  <a:gd name="connsiteY1" fmla="*/ 100361 h 2687443"/>
                  <a:gd name="connsiteX2" fmla="*/ 2286000 w 2765502"/>
                  <a:gd name="connsiteY2" fmla="*/ 702526 h 2687443"/>
                  <a:gd name="connsiteX3" fmla="*/ 1661531 w 2765502"/>
                  <a:gd name="connsiteY3" fmla="*/ 1115121 h 2687443"/>
                  <a:gd name="connsiteX4" fmla="*/ 1237785 w 2765502"/>
                  <a:gd name="connsiteY4" fmla="*/ 1483112 h 2687443"/>
                  <a:gd name="connsiteX5" fmla="*/ 936702 w 2765502"/>
                  <a:gd name="connsiteY5" fmla="*/ 1895707 h 2687443"/>
                  <a:gd name="connsiteX6" fmla="*/ 802887 w 2765502"/>
                  <a:gd name="connsiteY6" fmla="*/ 2430965 h 2687443"/>
                  <a:gd name="connsiteX7" fmla="*/ 825190 w 2765502"/>
                  <a:gd name="connsiteY7" fmla="*/ 2687443 h 2687443"/>
                  <a:gd name="connsiteX8" fmla="*/ 11151 w 2765502"/>
                  <a:gd name="connsiteY8" fmla="*/ 836341 h 2687443"/>
                  <a:gd name="connsiteX9" fmla="*/ 0 w 2765502"/>
                  <a:gd name="connsiteY9" fmla="*/ 468351 h 2687443"/>
                  <a:gd name="connsiteX10" fmla="*/ 234175 w 2765502"/>
                  <a:gd name="connsiteY10" fmla="*/ 156117 h 2687443"/>
                  <a:gd name="connsiteX11" fmla="*/ 735980 w 2765502"/>
                  <a:gd name="connsiteY11" fmla="*/ 0 h 2687443"/>
                  <a:gd name="connsiteX0" fmla="*/ 735980 w 2765502"/>
                  <a:gd name="connsiteY0" fmla="*/ 0 h 2687443"/>
                  <a:gd name="connsiteX1" fmla="*/ 2765502 w 2765502"/>
                  <a:gd name="connsiteY1" fmla="*/ 100361 h 2687443"/>
                  <a:gd name="connsiteX2" fmla="*/ 2286000 w 2765502"/>
                  <a:gd name="connsiteY2" fmla="*/ 791736 h 2687443"/>
                  <a:gd name="connsiteX3" fmla="*/ 1661531 w 2765502"/>
                  <a:gd name="connsiteY3" fmla="*/ 1115121 h 2687443"/>
                  <a:gd name="connsiteX4" fmla="*/ 1237785 w 2765502"/>
                  <a:gd name="connsiteY4" fmla="*/ 1483112 h 2687443"/>
                  <a:gd name="connsiteX5" fmla="*/ 936702 w 2765502"/>
                  <a:gd name="connsiteY5" fmla="*/ 1895707 h 2687443"/>
                  <a:gd name="connsiteX6" fmla="*/ 802887 w 2765502"/>
                  <a:gd name="connsiteY6" fmla="*/ 2430965 h 2687443"/>
                  <a:gd name="connsiteX7" fmla="*/ 825190 w 2765502"/>
                  <a:gd name="connsiteY7" fmla="*/ 2687443 h 2687443"/>
                  <a:gd name="connsiteX8" fmla="*/ 11151 w 2765502"/>
                  <a:gd name="connsiteY8" fmla="*/ 836341 h 2687443"/>
                  <a:gd name="connsiteX9" fmla="*/ 0 w 2765502"/>
                  <a:gd name="connsiteY9" fmla="*/ 468351 h 2687443"/>
                  <a:gd name="connsiteX10" fmla="*/ 234175 w 2765502"/>
                  <a:gd name="connsiteY10" fmla="*/ 156117 h 2687443"/>
                  <a:gd name="connsiteX11" fmla="*/ 735980 w 2765502"/>
                  <a:gd name="connsiteY11" fmla="*/ 0 h 2687443"/>
                  <a:gd name="connsiteX0" fmla="*/ 735980 w 2765502"/>
                  <a:gd name="connsiteY0" fmla="*/ 0 h 2687443"/>
                  <a:gd name="connsiteX1" fmla="*/ 2765502 w 2765502"/>
                  <a:gd name="connsiteY1" fmla="*/ 100361 h 2687443"/>
                  <a:gd name="connsiteX2" fmla="*/ 2286000 w 2765502"/>
                  <a:gd name="connsiteY2" fmla="*/ 791736 h 2687443"/>
                  <a:gd name="connsiteX3" fmla="*/ 1851101 w 2765502"/>
                  <a:gd name="connsiteY3" fmla="*/ 1204331 h 2687443"/>
                  <a:gd name="connsiteX4" fmla="*/ 1661531 w 2765502"/>
                  <a:gd name="connsiteY4" fmla="*/ 1115121 h 2687443"/>
                  <a:gd name="connsiteX5" fmla="*/ 1237785 w 2765502"/>
                  <a:gd name="connsiteY5" fmla="*/ 1483112 h 2687443"/>
                  <a:gd name="connsiteX6" fmla="*/ 936702 w 2765502"/>
                  <a:gd name="connsiteY6" fmla="*/ 1895707 h 2687443"/>
                  <a:gd name="connsiteX7" fmla="*/ 802887 w 2765502"/>
                  <a:gd name="connsiteY7" fmla="*/ 2430965 h 2687443"/>
                  <a:gd name="connsiteX8" fmla="*/ 825190 w 2765502"/>
                  <a:gd name="connsiteY8" fmla="*/ 2687443 h 2687443"/>
                  <a:gd name="connsiteX9" fmla="*/ 11151 w 2765502"/>
                  <a:gd name="connsiteY9" fmla="*/ 836341 h 2687443"/>
                  <a:gd name="connsiteX10" fmla="*/ 0 w 2765502"/>
                  <a:gd name="connsiteY10" fmla="*/ 468351 h 2687443"/>
                  <a:gd name="connsiteX11" fmla="*/ 234175 w 2765502"/>
                  <a:gd name="connsiteY11" fmla="*/ 156117 h 2687443"/>
                  <a:gd name="connsiteX12" fmla="*/ 735980 w 2765502"/>
                  <a:gd name="connsiteY12" fmla="*/ 0 h 2687443"/>
                  <a:gd name="connsiteX0" fmla="*/ 735980 w 2765502"/>
                  <a:gd name="connsiteY0" fmla="*/ 0 h 2687443"/>
                  <a:gd name="connsiteX1" fmla="*/ 2765502 w 2765502"/>
                  <a:gd name="connsiteY1" fmla="*/ 100361 h 2687443"/>
                  <a:gd name="connsiteX2" fmla="*/ 2286000 w 2765502"/>
                  <a:gd name="connsiteY2" fmla="*/ 791736 h 2687443"/>
                  <a:gd name="connsiteX3" fmla="*/ 1851101 w 2765502"/>
                  <a:gd name="connsiteY3" fmla="*/ 1204331 h 2687443"/>
                  <a:gd name="connsiteX4" fmla="*/ 1594623 w 2765502"/>
                  <a:gd name="connsiteY4" fmla="*/ 1349297 h 2687443"/>
                  <a:gd name="connsiteX5" fmla="*/ 1237785 w 2765502"/>
                  <a:gd name="connsiteY5" fmla="*/ 1483112 h 2687443"/>
                  <a:gd name="connsiteX6" fmla="*/ 936702 w 2765502"/>
                  <a:gd name="connsiteY6" fmla="*/ 1895707 h 2687443"/>
                  <a:gd name="connsiteX7" fmla="*/ 802887 w 2765502"/>
                  <a:gd name="connsiteY7" fmla="*/ 2430965 h 2687443"/>
                  <a:gd name="connsiteX8" fmla="*/ 825190 w 2765502"/>
                  <a:gd name="connsiteY8" fmla="*/ 2687443 h 2687443"/>
                  <a:gd name="connsiteX9" fmla="*/ 11151 w 2765502"/>
                  <a:gd name="connsiteY9" fmla="*/ 836341 h 2687443"/>
                  <a:gd name="connsiteX10" fmla="*/ 0 w 2765502"/>
                  <a:gd name="connsiteY10" fmla="*/ 468351 h 2687443"/>
                  <a:gd name="connsiteX11" fmla="*/ 234175 w 2765502"/>
                  <a:gd name="connsiteY11" fmla="*/ 156117 h 2687443"/>
                  <a:gd name="connsiteX12" fmla="*/ 735980 w 2765502"/>
                  <a:gd name="connsiteY12" fmla="*/ 0 h 2687443"/>
                  <a:gd name="connsiteX0" fmla="*/ 735980 w 2765502"/>
                  <a:gd name="connsiteY0" fmla="*/ 0 h 2687443"/>
                  <a:gd name="connsiteX1" fmla="*/ 2765502 w 2765502"/>
                  <a:gd name="connsiteY1" fmla="*/ 100361 h 2687443"/>
                  <a:gd name="connsiteX2" fmla="*/ 2286000 w 2765502"/>
                  <a:gd name="connsiteY2" fmla="*/ 791736 h 2687443"/>
                  <a:gd name="connsiteX3" fmla="*/ 1851101 w 2765502"/>
                  <a:gd name="connsiteY3" fmla="*/ 1204331 h 2687443"/>
                  <a:gd name="connsiteX4" fmla="*/ 1594623 w 2765502"/>
                  <a:gd name="connsiteY4" fmla="*/ 1349297 h 2687443"/>
                  <a:gd name="connsiteX5" fmla="*/ 1326995 w 2765502"/>
                  <a:gd name="connsiteY5" fmla="*/ 1527717 h 2687443"/>
                  <a:gd name="connsiteX6" fmla="*/ 936702 w 2765502"/>
                  <a:gd name="connsiteY6" fmla="*/ 1895707 h 2687443"/>
                  <a:gd name="connsiteX7" fmla="*/ 802887 w 2765502"/>
                  <a:gd name="connsiteY7" fmla="*/ 2430965 h 2687443"/>
                  <a:gd name="connsiteX8" fmla="*/ 825190 w 2765502"/>
                  <a:gd name="connsiteY8" fmla="*/ 2687443 h 2687443"/>
                  <a:gd name="connsiteX9" fmla="*/ 11151 w 2765502"/>
                  <a:gd name="connsiteY9" fmla="*/ 836341 h 2687443"/>
                  <a:gd name="connsiteX10" fmla="*/ 0 w 2765502"/>
                  <a:gd name="connsiteY10" fmla="*/ 468351 h 2687443"/>
                  <a:gd name="connsiteX11" fmla="*/ 234175 w 2765502"/>
                  <a:gd name="connsiteY11" fmla="*/ 156117 h 2687443"/>
                  <a:gd name="connsiteX12" fmla="*/ 735980 w 2765502"/>
                  <a:gd name="connsiteY12" fmla="*/ 0 h 2687443"/>
                  <a:gd name="connsiteX0" fmla="*/ 735980 w 2765502"/>
                  <a:gd name="connsiteY0" fmla="*/ 0 h 2687443"/>
                  <a:gd name="connsiteX1" fmla="*/ 2765502 w 2765502"/>
                  <a:gd name="connsiteY1" fmla="*/ 100361 h 2687443"/>
                  <a:gd name="connsiteX2" fmla="*/ 2286000 w 2765502"/>
                  <a:gd name="connsiteY2" fmla="*/ 791736 h 2687443"/>
                  <a:gd name="connsiteX3" fmla="*/ 1851101 w 2765502"/>
                  <a:gd name="connsiteY3" fmla="*/ 1204331 h 2687443"/>
                  <a:gd name="connsiteX4" fmla="*/ 1594623 w 2765502"/>
                  <a:gd name="connsiteY4" fmla="*/ 1349297 h 2687443"/>
                  <a:gd name="connsiteX5" fmla="*/ 1326995 w 2765502"/>
                  <a:gd name="connsiteY5" fmla="*/ 1527717 h 2687443"/>
                  <a:gd name="connsiteX6" fmla="*/ 936702 w 2765502"/>
                  <a:gd name="connsiteY6" fmla="*/ 1895707 h 2687443"/>
                  <a:gd name="connsiteX7" fmla="*/ 802887 w 2765502"/>
                  <a:gd name="connsiteY7" fmla="*/ 2430965 h 2687443"/>
                  <a:gd name="connsiteX8" fmla="*/ 825190 w 2765502"/>
                  <a:gd name="connsiteY8" fmla="*/ 2687443 h 2687443"/>
                  <a:gd name="connsiteX9" fmla="*/ 11151 w 2765502"/>
                  <a:gd name="connsiteY9" fmla="*/ 836341 h 2687443"/>
                  <a:gd name="connsiteX10" fmla="*/ 0 w 2765502"/>
                  <a:gd name="connsiteY10" fmla="*/ 468351 h 2687443"/>
                  <a:gd name="connsiteX11" fmla="*/ 234175 w 2765502"/>
                  <a:gd name="connsiteY11" fmla="*/ 156117 h 2687443"/>
                  <a:gd name="connsiteX12" fmla="*/ 735980 w 2765502"/>
                  <a:gd name="connsiteY12" fmla="*/ 0 h 2687443"/>
                  <a:gd name="connsiteX0" fmla="*/ 735980 w 2765502"/>
                  <a:gd name="connsiteY0" fmla="*/ 0 h 3334214"/>
                  <a:gd name="connsiteX1" fmla="*/ 2765502 w 2765502"/>
                  <a:gd name="connsiteY1" fmla="*/ 100361 h 3334214"/>
                  <a:gd name="connsiteX2" fmla="*/ 2286000 w 2765502"/>
                  <a:gd name="connsiteY2" fmla="*/ 791736 h 3334214"/>
                  <a:gd name="connsiteX3" fmla="*/ 1851101 w 2765502"/>
                  <a:gd name="connsiteY3" fmla="*/ 1204331 h 3334214"/>
                  <a:gd name="connsiteX4" fmla="*/ 1594623 w 2765502"/>
                  <a:gd name="connsiteY4" fmla="*/ 1349297 h 3334214"/>
                  <a:gd name="connsiteX5" fmla="*/ 1326995 w 2765502"/>
                  <a:gd name="connsiteY5" fmla="*/ 1527717 h 3334214"/>
                  <a:gd name="connsiteX6" fmla="*/ 936702 w 2765502"/>
                  <a:gd name="connsiteY6" fmla="*/ 1895707 h 3334214"/>
                  <a:gd name="connsiteX7" fmla="*/ 802887 w 2765502"/>
                  <a:gd name="connsiteY7" fmla="*/ 2430965 h 3334214"/>
                  <a:gd name="connsiteX8" fmla="*/ 892097 w 2765502"/>
                  <a:gd name="connsiteY8" fmla="*/ 3334214 h 3334214"/>
                  <a:gd name="connsiteX9" fmla="*/ 11151 w 2765502"/>
                  <a:gd name="connsiteY9" fmla="*/ 836341 h 3334214"/>
                  <a:gd name="connsiteX10" fmla="*/ 0 w 2765502"/>
                  <a:gd name="connsiteY10" fmla="*/ 468351 h 3334214"/>
                  <a:gd name="connsiteX11" fmla="*/ 234175 w 2765502"/>
                  <a:gd name="connsiteY11" fmla="*/ 156117 h 3334214"/>
                  <a:gd name="connsiteX12" fmla="*/ 735980 w 2765502"/>
                  <a:gd name="connsiteY12" fmla="*/ 0 h 3334214"/>
                  <a:gd name="connsiteX0" fmla="*/ 735980 w 4326673"/>
                  <a:gd name="connsiteY0" fmla="*/ 0 h 3334214"/>
                  <a:gd name="connsiteX1" fmla="*/ 4326673 w 4326673"/>
                  <a:gd name="connsiteY1" fmla="*/ 89209 h 3334214"/>
                  <a:gd name="connsiteX2" fmla="*/ 2286000 w 4326673"/>
                  <a:gd name="connsiteY2" fmla="*/ 791736 h 3334214"/>
                  <a:gd name="connsiteX3" fmla="*/ 1851101 w 4326673"/>
                  <a:gd name="connsiteY3" fmla="*/ 1204331 h 3334214"/>
                  <a:gd name="connsiteX4" fmla="*/ 1594623 w 4326673"/>
                  <a:gd name="connsiteY4" fmla="*/ 1349297 h 3334214"/>
                  <a:gd name="connsiteX5" fmla="*/ 1326995 w 4326673"/>
                  <a:gd name="connsiteY5" fmla="*/ 1527717 h 3334214"/>
                  <a:gd name="connsiteX6" fmla="*/ 936702 w 4326673"/>
                  <a:gd name="connsiteY6" fmla="*/ 1895707 h 3334214"/>
                  <a:gd name="connsiteX7" fmla="*/ 802887 w 4326673"/>
                  <a:gd name="connsiteY7" fmla="*/ 2430965 h 3334214"/>
                  <a:gd name="connsiteX8" fmla="*/ 892097 w 4326673"/>
                  <a:gd name="connsiteY8" fmla="*/ 3334214 h 3334214"/>
                  <a:gd name="connsiteX9" fmla="*/ 11151 w 4326673"/>
                  <a:gd name="connsiteY9" fmla="*/ 836341 h 3334214"/>
                  <a:gd name="connsiteX10" fmla="*/ 0 w 4326673"/>
                  <a:gd name="connsiteY10" fmla="*/ 468351 h 3334214"/>
                  <a:gd name="connsiteX11" fmla="*/ 234175 w 4326673"/>
                  <a:gd name="connsiteY11" fmla="*/ 156117 h 3334214"/>
                  <a:gd name="connsiteX12" fmla="*/ 735980 w 4326673"/>
                  <a:gd name="connsiteY12" fmla="*/ 0 h 3334214"/>
                  <a:gd name="connsiteX0" fmla="*/ 735980 w 4326673"/>
                  <a:gd name="connsiteY0" fmla="*/ 0 h 3334214"/>
                  <a:gd name="connsiteX1" fmla="*/ 4326673 w 4326673"/>
                  <a:gd name="connsiteY1" fmla="*/ 89209 h 3334214"/>
                  <a:gd name="connsiteX2" fmla="*/ 2286000 w 4326673"/>
                  <a:gd name="connsiteY2" fmla="*/ 791736 h 3334214"/>
                  <a:gd name="connsiteX3" fmla="*/ 1851101 w 4326673"/>
                  <a:gd name="connsiteY3" fmla="*/ 1204331 h 3334214"/>
                  <a:gd name="connsiteX4" fmla="*/ 1594623 w 4326673"/>
                  <a:gd name="connsiteY4" fmla="*/ 1349297 h 3334214"/>
                  <a:gd name="connsiteX5" fmla="*/ 1326995 w 4326673"/>
                  <a:gd name="connsiteY5" fmla="*/ 1527717 h 3334214"/>
                  <a:gd name="connsiteX6" fmla="*/ 936702 w 4326673"/>
                  <a:gd name="connsiteY6" fmla="*/ 1895707 h 3334214"/>
                  <a:gd name="connsiteX7" fmla="*/ 802887 w 4326673"/>
                  <a:gd name="connsiteY7" fmla="*/ 2430965 h 3334214"/>
                  <a:gd name="connsiteX8" fmla="*/ 892097 w 4326673"/>
                  <a:gd name="connsiteY8" fmla="*/ 3334214 h 3334214"/>
                  <a:gd name="connsiteX9" fmla="*/ 11151 w 4326673"/>
                  <a:gd name="connsiteY9" fmla="*/ 836341 h 3334214"/>
                  <a:gd name="connsiteX10" fmla="*/ 0 w 4326673"/>
                  <a:gd name="connsiteY10" fmla="*/ 468351 h 3334214"/>
                  <a:gd name="connsiteX11" fmla="*/ 234175 w 4326673"/>
                  <a:gd name="connsiteY11" fmla="*/ 156117 h 3334214"/>
                  <a:gd name="connsiteX12" fmla="*/ 735980 w 4326673"/>
                  <a:gd name="connsiteY12" fmla="*/ 0 h 3334214"/>
                  <a:gd name="connsiteX0" fmla="*/ 735980 w 4352622"/>
                  <a:gd name="connsiteY0" fmla="*/ 0 h 3334214"/>
                  <a:gd name="connsiteX1" fmla="*/ 4326673 w 4352622"/>
                  <a:gd name="connsiteY1" fmla="*/ 89209 h 3334214"/>
                  <a:gd name="connsiteX2" fmla="*/ 2319452 w 4352622"/>
                  <a:gd name="connsiteY2" fmla="*/ 323384 h 3334214"/>
                  <a:gd name="connsiteX3" fmla="*/ 2286000 w 4352622"/>
                  <a:gd name="connsiteY3" fmla="*/ 791736 h 3334214"/>
                  <a:gd name="connsiteX4" fmla="*/ 1851101 w 4352622"/>
                  <a:gd name="connsiteY4" fmla="*/ 1204331 h 3334214"/>
                  <a:gd name="connsiteX5" fmla="*/ 1594623 w 4352622"/>
                  <a:gd name="connsiteY5" fmla="*/ 1349297 h 3334214"/>
                  <a:gd name="connsiteX6" fmla="*/ 1326995 w 4352622"/>
                  <a:gd name="connsiteY6" fmla="*/ 1527717 h 3334214"/>
                  <a:gd name="connsiteX7" fmla="*/ 936702 w 4352622"/>
                  <a:gd name="connsiteY7" fmla="*/ 1895707 h 3334214"/>
                  <a:gd name="connsiteX8" fmla="*/ 802887 w 4352622"/>
                  <a:gd name="connsiteY8" fmla="*/ 2430965 h 3334214"/>
                  <a:gd name="connsiteX9" fmla="*/ 892097 w 4352622"/>
                  <a:gd name="connsiteY9" fmla="*/ 3334214 h 3334214"/>
                  <a:gd name="connsiteX10" fmla="*/ 11151 w 4352622"/>
                  <a:gd name="connsiteY10" fmla="*/ 836341 h 3334214"/>
                  <a:gd name="connsiteX11" fmla="*/ 0 w 4352622"/>
                  <a:gd name="connsiteY11" fmla="*/ 468351 h 3334214"/>
                  <a:gd name="connsiteX12" fmla="*/ 234175 w 4352622"/>
                  <a:gd name="connsiteY12" fmla="*/ 156117 h 3334214"/>
                  <a:gd name="connsiteX13" fmla="*/ 735980 w 4352622"/>
                  <a:gd name="connsiteY13" fmla="*/ 0 h 3334214"/>
                  <a:gd name="connsiteX0" fmla="*/ 735980 w 4352622"/>
                  <a:gd name="connsiteY0" fmla="*/ 0 h 3334214"/>
                  <a:gd name="connsiteX1" fmla="*/ 4326673 w 4352622"/>
                  <a:gd name="connsiteY1" fmla="*/ 89209 h 3334214"/>
                  <a:gd name="connsiteX2" fmla="*/ 2319452 w 4352622"/>
                  <a:gd name="connsiteY2" fmla="*/ 323384 h 3334214"/>
                  <a:gd name="connsiteX3" fmla="*/ 2286000 w 4352622"/>
                  <a:gd name="connsiteY3" fmla="*/ 791736 h 3334214"/>
                  <a:gd name="connsiteX4" fmla="*/ 1851101 w 4352622"/>
                  <a:gd name="connsiteY4" fmla="*/ 1204331 h 3334214"/>
                  <a:gd name="connsiteX5" fmla="*/ 1594623 w 4352622"/>
                  <a:gd name="connsiteY5" fmla="*/ 1349297 h 3334214"/>
                  <a:gd name="connsiteX6" fmla="*/ 1326995 w 4352622"/>
                  <a:gd name="connsiteY6" fmla="*/ 1527717 h 3334214"/>
                  <a:gd name="connsiteX7" fmla="*/ 936702 w 4352622"/>
                  <a:gd name="connsiteY7" fmla="*/ 1895707 h 3334214"/>
                  <a:gd name="connsiteX8" fmla="*/ 802887 w 4352622"/>
                  <a:gd name="connsiteY8" fmla="*/ 2430965 h 3334214"/>
                  <a:gd name="connsiteX9" fmla="*/ 892097 w 4352622"/>
                  <a:gd name="connsiteY9" fmla="*/ 3334214 h 3334214"/>
                  <a:gd name="connsiteX10" fmla="*/ 11151 w 4352622"/>
                  <a:gd name="connsiteY10" fmla="*/ 836341 h 3334214"/>
                  <a:gd name="connsiteX11" fmla="*/ 0 w 4352622"/>
                  <a:gd name="connsiteY11" fmla="*/ 468351 h 3334214"/>
                  <a:gd name="connsiteX12" fmla="*/ 234175 w 4352622"/>
                  <a:gd name="connsiteY12" fmla="*/ 156117 h 3334214"/>
                  <a:gd name="connsiteX13" fmla="*/ 735980 w 4352622"/>
                  <a:gd name="connsiteY13" fmla="*/ 0 h 3334214"/>
                  <a:gd name="connsiteX0" fmla="*/ 735980 w 4352622"/>
                  <a:gd name="connsiteY0" fmla="*/ 0 h 3334214"/>
                  <a:gd name="connsiteX1" fmla="*/ 4326673 w 4352622"/>
                  <a:gd name="connsiteY1" fmla="*/ 89209 h 3334214"/>
                  <a:gd name="connsiteX2" fmla="*/ 2319452 w 4352622"/>
                  <a:gd name="connsiteY2" fmla="*/ 323384 h 3334214"/>
                  <a:gd name="connsiteX3" fmla="*/ 2263698 w 4352622"/>
                  <a:gd name="connsiteY3" fmla="*/ 925550 h 3334214"/>
                  <a:gd name="connsiteX4" fmla="*/ 1851101 w 4352622"/>
                  <a:gd name="connsiteY4" fmla="*/ 1204331 h 3334214"/>
                  <a:gd name="connsiteX5" fmla="*/ 1594623 w 4352622"/>
                  <a:gd name="connsiteY5" fmla="*/ 1349297 h 3334214"/>
                  <a:gd name="connsiteX6" fmla="*/ 1326995 w 4352622"/>
                  <a:gd name="connsiteY6" fmla="*/ 1527717 h 3334214"/>
                  <a:gd name="connsiteX7" fmla="*/ 936702 w 4352622"/>
                  <a:gd name="connsiteY7" fmla="*/ 1895707 h 3334214"/>
                  <a:gd name="connsiteX8" fmla="*/ 802887 w 4352622"/>
                  <a:gd name="connsiteY8" fmla="*/ 2430965 h 3334214"/>
                  <a:gd name="connsiteX9" fmla="*/ 892097 w 4352622"/>
                  <a:gd name="connsiteY9" fmla="*/ 3334214 h 3334214"/>
                  <a:gd name="connsiteX10" fmla="*/ 11151 w 4352622"/>
                  <a:gd name="connsiteY10" fmla="*/ 836341 h 3334214"/>
                  <a:gd name="connsiteX11" fmla="*/ 0 w 4352622"/>
                  <a:gd name="connsiteY11" fmla="*/ 468351 h 3334214"/>
                  <a:gd name="connsiteX12" fmla="*/ 234175 w 4352622"/>
                  <a:gd name="connsiteY12" fmla="*/ 156117 h 3334214"/>
                  <a:gd name="connsiteX13" fmla="*/ 735980 w 4352622"/>
                  <a:gd name="connsiteY13" fmla="*/ 0 h 3334214"/>
                  <a:gd name="connsiteX0" fmla="*/ 735980 w 4352622"/>
                  <a:gd name="connsiteY0" fmla="*/ 0 h 3334214"/>
                  <a:gd name="connsiteX1" fmla="*/ 4326673 w 4352622"/>
                  <a:gd name="connsiteY1" fmla="*/ 89209 h 3334214"/>
                  <a:gd name="connsiteX2" fmla="*/ 2319452 w 4352622"/>
                  <a:gd name="connsiteY2" fmla="*/ 323384 h 3334214"/>
                  <a:gd name="connsiteX3" fmla="*/ 2174488 w 4352622"/>
                  <a:gd name="connsiteY3" fmla="*/ 936702 h 3334214"/>
                  <a:gd name="connsiteX4" fmla="*/ 1851101 w 4352622"/>
                  <a:gd name="connsiteY4" fmla="*/ 1204331 h 3334214"/>
                  <a:gd name="connsiteX5" fmla="*/ 1594623 w 4352622"/>
                  <a:gd name="connsiteY5" fmla="*/ 1349297 h 3334214"/>
                  <a:gd name="connsiteX6" fmla="*/ 1326995 w 4352622"/>
                  <a:gd name="connsiteY6" fmla="*/ 1527717 h 3334214"/>
                  <a:gd name="connsiteX7" fmla="*/ 936702 w 4352622"/>
                  <a:gd name="connsiteY7" fmla="*/ 1895707 h 3334214"/>
                  <a:gd name="connsiteX8" fmla="*/ 802887 w 4352622"/>
                  <a:gd name="connsiteY8" fmla="*/ 2430965 h 3334214"/>
                  <a:gd name="connsiteX9" fmla="*/ 892097 w 4352622"/>
                  <a:gd name="connsiteY9" fmla="*/ 3334214 h 3334214"/>
                  <a:gd name="connsiteX10" fmla="*/ 11151 w 4352622"/>
                  <a:gd name="connsiteY10" fmla="*/ 836341 h 3334214"/>
                  <a:gd name="connsiteX11" fmla="*/ 0 w 4352622"/>
                  <a:gd name="connsiteY11" fmla="*/ 468351 h 3334214"/>
                  <a:gd name="connsiteX12" fmla="*/ 234175 w 4352622"/>
                  <a:gd name="connsiteY12" fmla="*/ 156117 h 3334214"/>
                  <a:gd name="connsiteX13" fmla="*/ 735980 w 4352622"/>
                  <a:gd name="connsiteY13" fmla="*/ 0 h 3334214"/>
                  <a:gd name="connsiteX0" fmla="*/ 735980 w 4293822"/>
                  <a:gd name="connsiteY0" fmla="*/ 0 h 3334214"/>
                  <a:gd name="connsiteX1" fmla="*/ 4267130 w 4293822"/>
                  <a:gd name="connsiteY1" fmla="*/ 33010 h 3334214"/>
                  <a:gd name="connsiteX2" fmla="*/ 2319452 w 4293822"/>
                  <a:gd name="connsiteY2" fmla="*/ 323384 h 3334214"/>
                  <a:gd name="connsiteX3" fmla="*/ 2174488 w 4293822"/>
                  <a:gd name="connsiteY3" fmla="*/ 936702 h 3334214"/>
                  <a:gd name="connsiteX4" fmla="*/ 1851101 w 4293822"/>
                  <a:gd name="connsiteY4" fmla="*/ 1204331 h 3334214"/>
                  <a:gd name="connsiteX5" fmla="*/ 1594623 w 4293822"/>
                  <a:gd name="connsiteY5" fmla="*/ 1349297 h 3334214"/>
                  <a:gd name="connsiteX6" fmla="*/ 1326995 w 4293822"/>
                  <a:gd name="connsiteY6" fmla="*/ 1527717 h 3334214"/>
                  <a:gd name="connsiteX7" fmla="*/ 936702 w 4293822"/>
                  <a:gd name="connsiteY7" fmla="*/ 1895707 h 3334214"/>
                  <a:gd name="connsiteX8" fmla="*/ 802887 w 4293822"/>
                  <a:gd name="connsiteY8" fmla="*/ 2430965 h 3334214"/>
                  <a:gd name="connsiteX9" fmla="*/ 892097 w 4293822"/>
                  <a:gd name="connsiteY9" fmla="*/ 3334214 h 3334214"/>
                  <a:gd name="connsiteX10" fmla="*/ 11151 w 4293822"/>
                  <a:gd name="connsiteY10" fmla="*/ 836341 h 3334214"/>
                  <a:gd name="connsiteX11" fmla="*/ 0 w 4293822"/>
                  <a:gd name="connsiteY11" fmla="*/ 468351 h 3334214"/>
                  <a:gd name="connsiteX12" fmla="*/ 234175 w 4293822"/>
                  <a:gd name="connsiteY12" fmla="*/ 156117 h 3334214"/>
                  <a:gd name="connsiteX13" fmla="*/ 735980 w 4293822"/>
                  <a:gd name="connsiteY13" fmla="*/ 0 h 3334214"/>
                  <a:gd name="connsiteX0" fmla="*/ 735980 w 4293822"/>
                  <a:gd name="connsiteY0" fmla="*/ 0 h 3334214"/>
                  <a:gd name="connsiteX1" fmla="*/ 4267130 w 4293822"/>
                  <a:gd name="connsiteY1" fmla="*/ 33010 h 3334214"/>
                  <a:gd name="connsiteX2" fmla="*/ 2319452 w 4293822"/>
                  <a:gd name="connsiteY2" fmla="*/ 323384 h 3334214"/>
                  <a:gd name="connsiteX3" fmla="*/ 2174488 w 4293822"/>
                  <a:gd name="connsiteY3" fmla="*/ 936702 h 3334214"/>
                  <a:gd name="connsiteX4" fmla="*/ 1851101 w 4293822"/>
                  <a:gd name="connsiteY4" fmla="*/ 1204331 h 3334214"/>
                  <a:gd name="connsiteX5" fmla="*/ 1594623 w 4293822"/>
                  <a:gd name="connsiteY5" fmla="*/ 1349297 h 3334214"/>
                  <a:gd name="connsiteX6" fmla="*/ 1326995 w 4293822"/>
                  <a:gd name="connsiteY6" fmla="*/ 1527717 h 3334214"/>
                  <a:gd name="connsiteX7" fmla="*/ 936702 w 4293822"/>
                  <a:gd name="connsiteY7" fmla="*/ 1895707 h 3334214"/>
                  <a:gd name="connsiteX8" fmla="*/ 802887 w 4293822"/>
                  <a:gd name="connsiteY8" fmla="*/ 2430965 h 3334214"/>
                  <a:gd name="connsiteX9" fmla="*/ 892097 w 4293822"/>
                  <a:gd name="connsiteY9" fmla="*/ 3334214 h 3334214"/>
                  <a:gd name="connsiteX10" fmla="*/ 11151 w 4293822"/>
                  <a:gd name="connsiteY10" fmla="*/ 836341 h 3334214"/>
                  <a:gd name="connsiteX11" fmla="*/ 0 w 4293822"/>
                  <a:gd name="connsiteY11" fmla="*/ 468351 h 3334214"/>
                  <a:gd name="connsiteX12" fmla="*/ 234175 w 4293822"/>
                  <a:gd name="connsiteY12" fmla="*/ 156117 h 3334214"/>
                  <a:gd name="connsiteX13" fmla="*/ 735980 w 4293822"/>
                  <a:gd name="connsiteY13" fmla="*/ 0 h 3334214"/>
                  <a:gd name="connsiteX0" fmla="*/ 735980 w 4293822"/>
                  <a:gd name="connsiteY0" fmla="*/ 0 h 3334214"/>
                  <a:gd name="connsiteX1" fmla="*/ 4267130 w 4293822"/>
                  <a:gd name="connsiteY1" fmla="*/ 33010 h 3334214"/>
                  <a:gd name="connsiteX2" fmla="*/ 2319452 w 4293822"/>
                  <a:gd name="connsiteY2" fmla="*/ 323384 h 3334214"/>
                  <a:gd name="connsiteX3" fmla="*/ 2085174 w 4293822"/>
                  <a:gd name="connsiteY3" fmla="*/ 914224 h 3334214"/>
                  <a:gd name="connsiteX4" fmla="*/ 1851101 w 4293822"/>
                  <a:gd name="connsiteY4" fmla="*/ 1204331 h 3334214"/>
                  <a:gd name="connsiteX5" fmla="*/ 1594623 w 4293822"/>
                  <a:gd name="connsiteY5" fmla="*/ 1349297 h 3334214"/>
                  <a:gd name="connsiteX6" fmla="*/ 1326995 w 4293822"/>
                  <a:gd name="connsiteY6" fmla="*/ 1527717 h 3334214"/>
                  <a:gd name="connsiteX7" fmla="*/ 936702 w 4293822"/>
                  <a:gd name="connsiteY7" fmla="*/ 1895707 h 3334214"/>
                  <a:gd name="connsiteX8" fmla="*/ 802887 w 4293822"/>
                  <a:gd name="connsiteY8" fmla="*/ 2430965 h 3334214"/>
                  <a:gd name="connsiteX9" fmla="*/ 892097 w 4293822"/>
                  <a:gd name="connsiteY9" fmla="*/ 3334214 h 3334214"/>
                  <a:gd name="connsiteX10" fmla="*/ 11151 w 4293822"/>
                  <a:gd name="connsiteY10" fmla="*/ 836341 h 3334214"/>
                  <a:gd name="connsiteX11" fmla="*/ 0 w 4293822"/>
                  <a:gd name="connsiteY11" fmla="*/ 468351 h 3334214"/>
                  <a:gd name="connsiteX12" fmla="*/ 234175 w 4293822"/>
                  <a:gd name="connsiteY12" fmla="*/ 156117 h 3334214"/>
                  <a:gd name="connsiteX13" fmla="*/ 735980 w 4293822"/>
                  <a:gd name="connsiteY13" fmla="*/ 0 h 3334214"/>
                  <a:gd name="connsiteX0" fmla="*/ 735980 w 4293200"/>
                  <a:gd name="connsiteY0" fmla="*/ 0 h 3334214"/>
                  <a:gd name="connsiteX1" fmla="*/ 4267130 w 4293200"/>
                  <a:gd name="connsiteY1" fmla="*/ 33010 h 3334214"/>
                  <a:gd name="connsiteX2" fmla="*/ 2269833 w 4293200"/>
                  <a:gd name="connsiteY2" fmla="*/ 244704 h 3334214"/>
                  <a:gd name="connsiteX3" fmla="*/ 2085174 w 4293200"/>
                  <a:gd name="connsiteY3" fmla="*/ 914224 h 3334214"/>
                  <a:gd name="connsiteX4" fmla="*/ 1851101 w 4293200"/>
                  <a:gd name="connsiteY4" fmla="*/ 1204331 h 3334214"/>
                  <a:gd name="connsiteX5" fmla="*/ 1594623 w 4293200"/>
                  <a:gd name="connsiteY5" fmla="*/ 1349297 h 3334214"/>
                  <a:gd name="connsiteX6" fmla="*/ 1326995 w 4293200"/>
                  <a:gd name="connsiteY6" fmla="*/ 1527717 h 3334214"/>
                  <a:gd name="connsiteX7" fmla="*/ 936702 w 4293200"/>
                  <a:gd name="connsiteY7" fmla="*/ 1895707 h 3334214"/>
                  <a:gd name="connsiteX8" fmla="*/ 802887 w 4293200"/>
                  <a:gd name="connsiteY8" fmla="*/ 2430965 h 3334214"/>
                  <a:gd name="connsiteX9" fmla="*/ 892097 w 4293200"/>
                  <a:gd name="connsiteY9" fmla="*/ 3334214 h 3334214"/>
                  <a:gd name="connsiteX10" fmla="*/ 11151 w 4293200"/>
                  <a:gd name="connsiteY10" fmla="*/ 836341 h 3334214"/>
                  <a:gd name="connsiteX11" fmla="*/ 0 w 4293200"/>
                  <a:gd name="connsiteY11" fmla="*/ 468351 h 3334214"/>
                  <a:gd name="connsiteX12" fmla="*/ 234175 w 4293200"/>
                  <a:gd name="connsiteY12" fmla="*/ 156117 h 3334214"/>
                  <a:gd name="connsiteX13" fmla="*/ 735980 w 4293200"/>
                  <a:gd name="connsiteY13" fmla="*/ 0 h 3334214"/>
                  <a:gd name="connsiteX0" fmla="*/ 735980 w 4293200"/>
                  <a:gd name="connsiteY0" fmla="*/ 0 h 3334214"/>
                  <a:gd name="connsiteX1" fmla="*/ 4267130 w 4293200"/>
                  <a:gd name="connsiteY1" fmla="*/ 33010 h 3334214"/>
                  <a:gd name="connsiteX2" fmla="*/ 2269833 w 4293200"/>
                  <a:gd name="connsiteY2" fmla="*/ 244704 h 3334214"/>
                  <a:gd name="connsiteX3" fmla="*/ 2085174 w 4293200"/>
                  <a:gd name="connsiteY3" fmla="*/ 914224 h 3334214"/>
                  <a:gd name="connsiteX4" fmla="*/ 1851101 w 4293200"/>
                  <a:gd name="connsiteY4" fmla="*/ 1204331 h 3334214"/>
                  <a:gd name="connsiteX5" fmla="*/ 1594623 w 4293200"/>
                  <a:gd name="connsiteY5" fmla="*/ 1349297 h 3334214"/>
                  <a:gd name="connsiteX6" fmla="*/ 1247605 w 4293200"/>
                  <a:gd name="connsiteY6" fmla="*/ 1460277 h 3334214"/>
                  <a:gd name="connsiteX7" fmla="*/ 936702 w 4293200"/>
                  <a:gd name="connsiteY7" fmla="*/ 1895707 h 3334214"/>
                  <a:gd name="connsiteX8" fmla="*/ 802887 w 4293200"/>
                  <a:gd name="connsiteY8" fmla="*/ 2430965 h 3334214"/>
                  <a:gd name="connsiteX9" fmla="*/ 892097 w 4293200"/>
                  <a:gd name="connsiteY9" fmla="*/ 3334214 h 3334214"/>
                  <a:gd name="connsiteX10" fmla="*/ 11151 w 4293200"/>
                  <a:gd name="connsiteY10" fmla="*/ 836341 h 3334214"/>
                  <a:gd name="connsiteX11" fmla="*/ 0 w 4293200"/>
                  <a:gd name="connsiteY11" fmla="*/ 468351 h 3334214"/>
                  <a:gd name="connsiteX12" fmla="*/ 234175 w 4293200"/>
                  <a:gd name="connsiteY12" fmla="*/ 156117 h 3334214"/>
                  <a:gd name="connsiteX13" fmla="*/ 735980 w 4293200"/>
                  <a:gd name="connsiteY13" fmla="*/ 0 h 3334214"/>
                  <a:gd name="connsiteX0" fmla="*/ 735980 w 4293200"/>
                  <a:gd name="connsiteY0" fmla="*/ 0 h 3334214"/>
                  <a:gd name="connsiteX1" fmla="*/ 4267130 w 4293200"/>
                  <a:gd name="connsiteY1" fmla="*/ 33010 h 3334214"/>
                  <a:gd name="connsiteX2" fmla="*/ 2269833 w 4293200"/>
                  <a:gd name="connsiteY2" fmla="*/ 244704 h 3334214"/>
                  <a:gd name="connsiteX3" fmla="*/ 2085174 w 4293200"/>
                  <a:gd name="connsiteY3" fmla="*/ 914224 h 3334214"/>
                  <a:gd name="connsiteX4" fmla="*/ 1851101 w 4293200"/>
                  <a:gd name="connsiteY4" fmla="*/ 1204331 h 3334214"/>
                  <a:gd name="connsiteX5" fmla="*/ 1485461 w 4293200"/>
                  <a:gd name="connsiteY5" fmla="*/ 1236900 h 3334214"/>
                  <a:gd name="connsiteX6" fmla="*/ 1247605 w 4293200"/>
                  <a:gd name="connsiteY6" fmla="*/ 1460277 h 3334214"/>
                  <a:gd name="connsiteX7" fmla="*/ 936702 w 4293200"/>
                  <a:gd name="connsiteY7" fmla="*/ 1895707 h 3334214"/>
                  <a:gd name="connsiteX8" fmla="*/ 802887 w 4293200"/>
                  <a:gd name="connsiteY8" fmla="*/ 2430965 h 3334214"/>
                  <a:gd name="connsiteX9" fmla="*/ 892097 w 4293200"/>
                  <a:gd name="connsiteY9" fmla="*/ 3334214 h 3334214"/>
                  <a:gd name="connsiteX10" fmla="*/ 11151 w 4293200"/>
                  <a:gd name="connsiteY10" fmla="*/ 836341 h 3334214"/>
                  <a:gd name="connsiteX11" fmla="*/ 0 w 4293200"/>
                  <a:gd name="connsiteY11" fmla="*/ 468351 h 3334214"/>
                  <a:gd name="connsiteX12" fmla="*/ 234175 w 4293200"/>
                  <a:gd name="connsiteY12" fmla="*/ 156117 h 3334214"/>
                  <a:gd name="connsiteX13" fmla="*/ 735980 w 4293200"/>
                  <a:gd name="connsiteY13" fmla="*/ 0 h 3334214"/>
                  <a:gd name="connsiteX0" fmla="*/ 735980 w 4293200"/>
                  <a:gd name="connsiteY0" fmla="*/ 0 h 3334214"/>
                  <a:gd name="connsiteX1" fmla="*/ 4267130 w 4293200"/>
                  <a:gd name="connsiteY1" fmla="*/ 33010 h 3334214"/>
                  <a:gd name="connsiteX2" fmla="*/ 2269833 w 4293200"/>
                  <a:gd name="connsiteY2" fmla="*/ 244704 h 3334214"/>
                  <a:gd name="connsiteX3" fmla="*/ 2085174 w 4293200"/>
                  <a:gd name="connsiteY3" fmla="*/ 914224 h 3334214"/>
                  <a:gd name="connsiteX4" fmla="*/ 1801482 w 4293200"/>
                  <a:gd name="connsiteY4" fmla="*/ 1035735 h 3334214"/>
                  <a:gd name="connsiteX5" fmla="*/ 1485461 w 4293200"/>
                  <a:gd name="connsiteY5" fmla="*/ 1236900 h 3334214"/>
                  <a:gd name="connsiteX6" fmla="*/ 1247605 w 4293200"/>
                  <a:gd name="connsiteY6" fmla="*/ 1460277 h 3334214"/>
                  <a:gd name="connsiteX7" fmla="*/ 936702 w 4293200"/>
                  <a:gd name="connsiteY7" fmla="*/ 1895707 h 3334214"/>
                  <a:gd name="connsiteX8" fmla="*/ 802887 w 4293200"/>
                  <a:gd name="connsiteY8" fmla="*/ 2430965 h 3334214"/>
                  <a:gd name="connsiteX9" fmla="*/ 892097 w 4293200"/>
                  <a:gd name="connsiteY9" fmla="*/ 3334214 h 3334214"/>
                  <a:gd name="connsiteX10" fmla="*/ 11151 w 4293200"/>
                  <a:gd name="connsiteY10" fmla="*/ 836341 h 3334214"/>
                  <a:gd name="connsiteX11" fmla="*/ 0 w 4293200"/>
                  <a:gd name="connsiteY11" fmla="*/ 468351 h 3334214"/>
                  <a:gd name="connsiteX12" fmla="*/ 234175 w 4293200"/>
                  <a:gd name="connsiteY12" fmla="*/ 156117 h 3334214"/>
                  <a:gd name="connsiteX13" fmla="*/ 735980 w 4293200"/>
                  <a:gd name="connsiteY13" fmla="*/ 0 h 3334214"/>
                  <a:gd name="connsiteX0" fmla="*/ 735980 w 4293200"/>
                  <a:gd name="connsiteY0" fmla="*/ 0 h 3334214"/>
                  <a:gd name="connsiteX1" fmla="*/ 4267130 w 4293200"/>
                  <a:gd name="connsiteY1" fmla="*/ 33010 h 3334214"/>
                  <a:gd name="connsiteX2" fmla="*/ 2269833 w 4293200"/>
                  <a:gd name="connsiteY2" fmla="*/ 244704 h 3334214"/>
                  <a:gd name="connsiteX3" fmla="*/ 2144717 w 4293200"/>
                  <a:gd name="connsiteY3" fmla="*/ 790587 h 3334214"/>
                  <a:gd name="connsiteX4" fmla="*/ 1801482 w 4293200"/>
                  <a:gd name="connsiteY4" fmla="*/ 1035735 h 3334214"/>
                  <a:gd name="connsiteX5" fmla="*/ 1485461 w 4293200"/>
                  <a:gd name="connsiteY5" fmla="*/ 1236900 h 3334214"/>
                  <a:gd name="connsiteX6" fmla="*/ 1247605 w 4293200"/>
                  <a:gd name="connsiteY6" fmla="*/ 1460277 h 3334214"/>
                  <a:gd name="connsiteX7" fmla="*/ 936702 w 4293200"/>
                  <a:gd name="connsiteY7" fmla="*/ 1895707 h 3334214"/>
                  <a:gd name="connsiteX8" fmla="*/ 802887 w 4293200"/>
                  <a:gd name="connsiteY8" fmla="*/ 2430965 h 3334214"/>
                  <a:gd name="connsiteX9" fmla="*/ 892097 w 4293200"/>
                  <a:gd name="connsiteY9" fmla="*/ 3334214 h 3334214"/>
                  <a:gd name="connsiteX10" fmla="*/ 11151 w 4293200"/>
                  <a:gd name="connsiteY10" fmla="*/ 836341 h 3334214"/>
                  <a:gd name="connsiteX11" fmla="*/ 0 w 4293200"/>
                  <a:gd name="connsiteY11" fmla="*/ 468351 h 3334214"/>
                  <a:gd name="connsiteX12" fmla="*/ 234175 w 4293200"/>
                  <a:gd name="connsiteY12" fmla="*/ 156117 h 3334214"/>
                  <a:gd name="connsiteX13" fmla="*/ 735980 w 4293200"/>
                  <a:gd name="connsiteY13" fmla="*/ 0 h 3334214"/>
                  <a:gd name="connsiteX0" fmla="*/ 735980 w 4294745"/>
                  <a:gd name="connsiteY0" fmla="*/ 0 h 3334214"/>
                  <a:gd name="connsiteX1" fmla="*/ 4267130 w 4294745"/>
                  <a:gd name="connsiteY1" fmla="*/ 33010 h 3334214"/>
                  <a:gd name="connsiteX2" fmla="*/ 2388919 w 4294745"/>
                  <a:gd name="connsiteY2" fmla="*/ 267184 h 3334214"/>
                  <a:gd name="connsiteX3" fmla="*/ 2144717 w 4294745"/>
                  <a:gd name="connsiteY3" fmla="*/ 790587 h 3334214"/>
                  <a:gd name="connsiteX4" fmla="*/ 1801482 w 4294745"/>
                  <a:gd name="connsiteY4" fmla="*/ 1035735 h 3334214"/>
                  <a:gd name="connsiteX5" fmla="*/ 1485461 w 4294745"/>
                  <a:gd name="connsiteY5" fmla="*/ 1236900 h 3334214"/>
                  <a:gd name="connsiteX6" fmla="*/ 1247605 w 4294745"/>
                  <a:gd name="connsiteY6" fmla="*/ 1460277 h 3334214"/>
                  <a:gd name="connsiteX7" fmla="*/ 936702 w 4294745"/>
                  <a:gd name="connsiteY7" fmla="*/ 1895707 h 3334214"/>
                  <a:gd name="connsiteX8" fmla="*/ 802887 w 4294745"/>
                  <a:gd name="connsiteY8" fmla="*/ 2430965 h 3334214"/>
                  <a:gd name="connsiteX9" fmla="*/ 892097 w 4294745"/>
                  <a:gd name="connsiteY9" fmla="*/ 3334214 h 3334214"/>
                  <a:gd name="connsiteX10" fmla="*/ 11151 w 4294745"/>
                  <a:gd name="connsiteY10" fmla="*/ 836341 h 3334214"/>
                  <a:gd name="connsiteX11" fmla="*/ 0 w 4294745"/>
                  <a:gd name="connsiteY11" fmla="*/ 468351 h 3334214"/>
                  <a:gd name="connsiteX12" fmla="*/ 234175 w 4294745"/>
                  <a:gd name="connsiteY12" fmla="*/ 156117 h 3334214"/>
                  <a:gd name="connsiteX13" fmla="*/ 735980 w 4294745"/>
                  <a:gd name="connsiteY13" fmla="*/ 0 h 3334214"/>
                  <a:gd name="connsiteX0" fmla="*/ 735980 w 4294745"/>
                  <a:gd name="connsiteY0" fmla="*/ 0 h 3334214"/>
                  <a:gd name="connsiteX1" fmla="*/ 4267130 w 4294745"/>
                  <a:gd name="connsiteY1" fmla="*/ 33010 h 3334214"/>
                  <a:gd name="connsiteX2" fmla="*/ 2388919 w 4294745"/>
                  <a:gd name="connsiteY2" fmla="*/ 267184 h 3334214"/>
                  <a:gd name="connsiteX3" fmla="*/ 2144717 w 4294745"/>
                  <a:gd name="connsiteY3" fmla="*/ 790587 h 3334214"/>
                  <a:gd name="connsiteX4" fmla="*/ 1801482 w 4294745"/>
                  <a:gd name="connsiteY4" fmla="*/ 1035735 h 3334214"/>
                  <a:gd name="connsiteX5" fmla="*/ 1485461 w 4294745"/>
                  <a:gd name="connsiteY5" fmla="*/ 1236900 h 3334214"/>
                  <a:gd name="connsiteX6" fmla="*/ 1247605 w 4294745"/>
                  <a:gd name="connsiteY6" fmla="*/ 1460277 h 3334214"/>
                  <a:gd name="connsiteX7" fmla="*/ 936702 w 4294745"/>
                  <a:gd name="connsiteY7" fmla="*/ 1895707 h 3334214"/>
                  <a:gd name="connsiteX8" fmla="*/ 802887 w 4294745"/>
                  <a:gd name="connsiteY8" fmla="*/ 2430965 h 3334214"/>
                  <a:gd name="connsiteX9" fmla="*/ 892097 w 4294745"/>
                  <a:gd name="connsiteY9" fmla="*/ 3334214 h 3334214"/>
                  <a:gd name="connsiteX10" fmla="*/ 11151 w 4294745"/>
                  <a:gd name="connsiteY10" fmla="*/ 836341 h 3334214"/>
                  <a:gd name="connsiteX11" fmla="*/ 0 w 4294745"/>
                  <a:gd name="connsiteY11" fmla="*/ 468351 h 3334214"/>
                  <a:gd name="connsiteX12" fmla="*/ 234175 w 4294745"/>
                  <a:gd name="connsiteY12" fmla="*/ 156117 h 3334214"/>
                  <a:gd name="connsiteX13" fmla="*/ 735980 w 4294745"/>
                  <a:gd name="connsiteY13" fmla="*/ 0 h 3334214"/>
                  <a:gd name="connsiteX0" fmla="*/ 735980 w 5011860"/>
                  <a:gd name="connsiteY0" fmla="*/ 11949 h 3346163"/>
                  <a:gd name="connsiteX1" fmla="*/ 4991570 w 5011860"/>
                  <a:gd name="connsiteY1" fmla="*/ 0 h 3346163"/>
                  <a:gd name="connsiteX2" fmla="*/ 2388919 w 5011860"/>
                  <a:gd name="connsiteY2" fmla="*/ 279133 h 3346163"/>
                  <a:gd name="connsiteX3" fmla="*/ 2144717 w 5011860"/>
                  <a:gd name="connsiteY3" fmla="*/ 802536 h 3346163"/>
                  <a:gd name="connsiteX4" fmla="*/ 1801482 w 5011860"/>
                  <a:gd name="connsiteY4" fmla="*/ 1047684 h 3346163"/>
                  <a:gd name="connsiteX5" fmla="*/ 1485461 w 5011860"/>
                  <a:gd name="connsiteY5" fmla="*/ 1248849 h 3346163"/>
                  <a:gd name="connsiteX6" fmla="*/ 1247605 w 5011860"/>
                  <a:gd name="connsiteY6" fmla="*/ 1472226 h 3346163"/>
                  <a:gd name="connsiteX7" fmla="*/ 936702 w 5011860"/>
                  <a:gd name="connsiteY7" fmla="*/ 1907656 h 3346163"/>
                  <a:gd name="connsiteX8" fmla="*/ 802887 w 5011860"/>
                  <a:gd name="connsiteY8" fmla="*/ 2442914 h 3346163"/>
                  <a:gd name="connsiteX9" fmla="*/ 892097 w 5011860"/>
                  <a:gd name="connsiteY9" fmla="*/ 3346163 h 3346163"/>
                  <a:gd name="connsiteX10" fmla="*/ 11151 w 5011860"/>
                  <a:gd name="connsiteY10" fmla="*/ 848290 h 3346163"/>
                  <a:gd name="connsiteX11" fmla="*/ 0 w 5011860"/>
                  <a:gd name="connsiteY11" fmla="*/ 480300 h 3346163"/>
                  <a:gd name="connsiteX12" fmla="*/ 234175 w 5011860"/>
                  <a:gd name="connsiteY12" fmla="*/ 168066 h 3346163"/>
                  <a:gd name="connsiteX13" fmla="*/ 735980 w 5011860"/>
                  <a:gd name="connsiteY13" fmla="*/ 11949 h 3346163"/>
                  <a:gd name="connsiteX0" fmla="*/ 735980 w 5011860"/>
                  <a:gd name="connsiteY0" fmla="*/ 51212 h 3385426"/>
                  <a:gd name="connsiteX1" fmla="*/ 1948831 w 5011860"/>
                  <a:gd name="connsiteY1" fmla="*/ 992 h 3385426"/>
                  <a:gd name="connsiteX2" fmla="*/ 4991570 w 5011860"/>
                  <a:gd name="connsiteY2" fmla="*/ 39263 h 3385426"/>
                  <a:gd name="connsiteX3" fmla="*/ 2388919 w 5011860"/>
                  <a:gd name="connsiteY3" fmla="*/ 318396 h 3385426"/>
                  <a:gd name="connsiteX4" fmla="*/ 2144717 w 5011860"/>
                  <a:gd name="connsiteY4" fmla="*/ 841799 h 3385426"/>
                  <a:gd name="connsiteX5" fmla="*/ 1801482 w 5011860"/>
                  <a:gd name="connsiteY5" fmla="*/ 1086947 h 3385426"/>
                  <a:gd name="connsiteX6" fmla="*/ 1485461 w 5011860"/>
                  <a:gd name="connsiteY6" fmla="*/ 1288112 h 3385426"/>
                  <a:gd name="connsiteX7" fmla="*/ 1247605 w 5011860"/>
                  <a:gd name="connsiteY7" fmla="*/ 1511489 h 3385426"/>
                  <a:gd name="connsiteX8" fmla="*/ 936702 w 5011860"/>
                  <a:gd name="connsiteY8" fmla="*/ 1946919 h 3385426"/>
                  <a:gd name="connsiteX9" fmla="*/ 802887 w 5011860"/>
                  <a:gd name="connsiteY9" fmla="*/ 2482177 h 3385426"/>
                  <a:gd name="connsiteX10" fmla="*/ 892097 w 5011860"/>
                  <a:gd name="connsiteY10" fmla="*/ 3385426 h 3385426"/>
                  <a:gd name="connsiteX11" fmla="*/ 11151 w 5011860"/>
                  <a:gd name="connsiteY11" fmla="*/ 887553 h 3385426"/>
                  <a:gd name="connsiteX12" fmla="*/ 0 w 5011860"/>
                  <a:gd name="connsiteY12" fmla="*/ 519563 h 3385426"/>
                  <a:gd name="connsiteX13" fmla="*/ 234175 w 5011860"/>
                  <a:gd name="connsiteY13" fmla="*/ 207329 h 3385426"/>
                  <a:gd name="connsiteX14" fmla="*/ 735980 w 5011860"/>
                  <a:gd name="connsiteY14" fmla="*/ 51212 h 3385426"/>
                  <a:gd name="connsiteX0" fmla="*/ 735980 w 4997793"/>
                  <a:gd name="connsiteY0" fmla="*/ 51159 h 3385373"/>
                  <a:gd name="connsiteX1" fmla="*/ 1948831 w 4997793"/>
                  <a:gd name="connsiteY1" fmla="*/ 939 h 3385373"/>
                  <a:gd name="connsiteX2" fmla="*/ 4991570 w 4997793"/>
                  <a:gd name="connsiteY2" fmla="*/ 39210 h 3385373"/>
                  <a:gd name="connsiteX3" fmla="*/ 2722890 w 4997793"/>
                  <a:gd name="connsiteY3" fmla="*/ 169535 h 3385373"/>
                  <a:gd name="connsiteX4" fmla="*/ 2388919 w 4997793"/>
                  <a:gd name="connsiteY4" fmla="*/ 318343 h 3385373"/>
                  <a:gd name="connsiteX5" fmla="*/ 2144717 w 4997793"/>
                  <a:gd name="connsiteY5" fmla="*/ 841746 h 3385373"/>
                  <a:gd name="connsiteX6" fmla="*/ 1801482 w 4997793"/>
                  <a:gd name="connsiteY6" fmla="*/ 1086894 h 3385373"/>
                  <a:gd name="connsiteX7" fmla="*/ 1485461 w 4997793"/>
                  <a:gd name="connsiteY7" fmla="*/ 1288059 h 3385373"/>
                  <a:gd name="connsiteX8" fmla="*/ 1247605 w 4997793"/>
                  <a:gd name="connsiteY8" fmla="*/ 1511436 h 3385373"/>
                  <a:gd name="connsiteX9" fmla="*/ 936702 w 4997793"/>
                  <a:gd name="connsiteY9" fmla="*/ 1946866 h 3385373"/>
                  <a:gd name="connsiteX10" fmla="*/ 802887 w 4997793"/>
                  <a:gd name="connsiteY10" fmla="*/ 2482124 h 3385373"/>
                  <a:gd name="connsiteX11" fmla="*/ 892097 w 4997793"/>
                  <a:gd name="connsiteY11" fmla="*/ 3385373 h 3385373"/>
                  <a:gd name="connsiteX12" fmla="*/ 11151 w 4997793"/>
                  <a:gd name="connsiteY12" fmla="*/ 887500 h 3385373"/>
                  <a:gd name="connsiteX13" fmla="*/ 0 w 4997793"/>
                  <a:gd name="connsiteY13" fmla="*/ 519510 h 3385373"/>
                  <a:gd name="connsiteX14" fmla="*/ 234175 w 4997793"/>
                  <a:gd name="connsiteY14" fmla="*/ 207276 h 3385373"/>
                  <a:gd name="connsiteX15" fmla="*/ 735980 w 4997793"/>
                  <a:gd name="connsiteY15" fmla="*/ 51159 h 3385373"/>
                  <a:gd name="connsiteX0" fmla="*/ 735980 w 4997793"/>
                  <a:gd name="connsiteY0" fmla="*/ 51159 h 3385373"/>
                  <a:gd name="connsiteX1" fmla="*/ 1948831 w 4997793"/>
                  <a:gd name="connsiteY1" fmla="*/ 939 h 3385373"/>
                  <a:gd name="connsiteX2" fmla="*/ 4991570 w 4997793"/>
                  <a:gd name="connsiteY2" fmla="*/ 39210 h 3385373"/>
                  <a:gd name="connsiteX3" fmla="*/ 2722890 w 4997793"/>
                  <a:gd name="connsiteY3" fmla="*/ 169535 h 3385373"/>
                  <a:gd name="connsiteX4" fmla="*/ 2319451 w 4997793"/>
                  <a:gd name="connsiteY4" fmla="*/ 363302 h 3385373"/>
                  <a:gd name="connsiteX5" fmla="*/ 2144717 w 4997793"/>
                  <a:gd name="connsiteY5" fmla="*/ 841746 h 3385373"/>
                  <a:gd name="connsiteX6" fmla="*/ 1801482 w 4997793"/>
                  <a:gd name="connsiteY6" fmla="*/ 1086894 h 3385373"/>
                  <a:gd name="connsiteX7" fmla="*/ 1485461 w 4997793"/>
                  <a:gd name="connsiteY7" fmla="*/ 1288059 h 3385373"/>
                  <a:gd name="connsiteX8" fmla="*/ 1247605 w 4997793"/>
                  <a:gd name="connsiteY8" fmla="*/ 1511436 h 3385373"/>
                  <a:gd name="connsiteX9" fmla="*/ 936702 w 4997793"/>
                  <a:gd name="connsiteY9" fmla="*/ 1946866 h 3385373"/>
                  <a:gd name="connsiteX10" fmla="*/ 802887 w 4997793"/>
                  <a:gd name="connsiteY10" fmla="*/ 2482124 h 3385373"/>
                  <a:gd name="connsiteX11" fmla="*/ 892097 w 4997793"/>
                  <a:gd name="connsiteY11" fmla="*/ 3385373 h 3385373"/>
                  <a:gd name="connsiteX12" fmla="*/ 11151 w 4997793"/>
                  <a:gd name="connsiteY12" fmla="*/ 887500 h 3385373"/>
                  <a:gd name="connsiteX13" fmla="*/ 0 w 4997793"/>
                  <a:gd name="connsiteY13" fmla="*/ 519510 h 3385373"/>
                  <a:gd name="connsiteX14" fmla="*/ 234175 w 4997793"/>
                  <a:gd name="connsiteY14" fmla="*/ 207276 h 3385373"/>
                  <a:gd name="connsiteX15" fmla="*/ 735980 w 4997793"/>
                  <a:gd name="connsiteY15" fmla="*/ 51159 h 3385373"/>
                  <a:gd name="connsiteX0" fmla="*/ 735980 w 4997793"/>
                  <a:gd name="connsiteY0" fmla="*/ 51159 h 3385373"/>
                  <a:gd name="connsiteX1" fmla="*/ 1948831 w 4997793"/>
                  <a:gd name="connsiteY1" fmla="*/ 939 h 3385373"/>
                  <a:gd name="connsiteX2" fmla="*/ 4991570 w 4997793"/>
                  <a:gd name="connsiteY2" fmla="*/ 39210 h 3385373"/>
                  <a:gd name="connsiteX3" fmla="*/ 2722890 w 4997793"/>
                  <a:gd name="connsiteY3" fmla="*/ 169535 h 3385373"/>
                  <a:gd name="connsiteX4" fmla="*/ 2319451 w 4997793"/>
                  <a:gd name="connsiteY4" fmla="*/ 363302 h 3385373"/>
                  <a:gd name="connsiteX5" fmla="*/ 2144717 w 4997793"/>
                  <a:gd name="connsiteY5" fmla="*/ 841746 h 3385373"/>
                  <a:gd name="connsiteX6" fmla="*/ 1801482 w 4997793"/>
                  <a:gd name="connsiteY6" fmla="*/ 1086894 h 3385373"/>
                  <a:gd name="connsiteX7" fmla="*/ 1485461 w 4997793"/>
                  <a:gd name="connsiteY7" fmla="*/ 1288059 h 3385373"/>
                  <a:gd name="connsiteX8" fmla="*/ 1247605 w 4997793"/>
                  <a:gd name="connsiteY8" fmla="*/ 1511436 h 3385373"/>
                  <a:gd name="connsiteX9" fmla="*/ 936702 w 4997793"/>
                  <a:gd name="connsiteY9" fmla="*/ 1946866 h 3385373"/>
                  <a:gd name="connsiteX10" fmla="*/ 802887 w 4997793"/>
                  <a:gd name="connsiteY10" fmla="*/ 2482124 h 3385373"/>
                  <a:gd name="connsiteX11" fmla="*/ 892097 w 4997793"/>
                  <a:gd name="connsiteY11" fmla="*/ 3385373 h 3385373"/>
                  <a:gd name="connsiteX12" fmla="*/ 11151 w 4997793"/>
                  <a:gd name="connsiteY12" fmla="*/ 887500 h 3385373"/>
                  <a:gd name="connsiteX13" fmla="*/ 0 w 4997793"/>
                  <a:gd name="connsiteY13" fmla="*/ 519510 h 3385373"/>
                  <a:gd name="connsiteX14" fmla="*/ 234175 w 4997793"/>
                  <a:gd name="connsiteY14" fmla="*/ 207276 h 3385373"/>
                  <a:gd name="connsiteX15" fmla="*/ 735980 w 4997793"/>
                  <a:gd name="connsiteY15" fmla="*/ 51159 h 3385373"/>
                  <a:gd name="connsiteX0" fmla="*/ 735980 w 4997793"/>
                  <a:gd name="connsiteY0" fmla="*/ 51159 h 3385373"/>
                  <a:gd name="connsiteX1" fmla="*/ 1948831 w 4997793"/>
                  <a:gd name="connsiteY1" fmla="*/ 939 h 3385373"/>
                  <a:gd name="connsiteX2" fmla="*/ 4991570 w 4997793"/>
                  <a:gd name="connsiteY2" fmla="*/ 39210 h 3385373"/>
                  <a:gd name="connsiteX3" fmla="*/ 2722890 w 4997793"/>
                  <a:gd name="connsiteY3" fmla="*/ 169535 h 3385373"/>
                  <a:gd name="connsiteX4" fmla="*/ 2319451 w 4997793"/>
                  <a:gd name="connsiteY4" fmla="*/ 363302 h 3385373"/>
                  <a:gd name="connsiteX5" fmla="*/ 2144717 w 4997793"/>
                  <a:gd name="connsiteY5" fmla="*/ 841746 h 3385373"/>
                  <a:gd name="connsiteX6" fmla="*/ 1801482 w 4997793"/>
                  <a:gd name="connsiteY6" fmla="*/ 1086894 h 3385373"/>
                  <a:gd name="connsiteX7" fmla="*/ 1485461 w 4997793"/>
                  <a:gd name="connsiteY7" fmla="*/ 1288059 h 3385373"/>
                  <a:gd name="connsiteX8" fmla="*/ 1247605 w 4997793"/>
                  <a:gd name="connsiteY8" fmla="*/ 1511436 h 3385373"/>
                  <a:gd name="connsiteX9" fmla="*/ 936702 w 4997793"/>
                  <a:gd name="connsiteY9" fmla="*/ 1946866 h 3385373"/>
                  <a:gd name="connsiteX10" fmla="*/ 802887 w 4997793"/>
                  <a:gd name="connsiteY10" fmla="*/ 2482124 h 3385373"/>
                  <a:gd name="connsiteX11" fmla="*/ 892097 w 4997793"/>
                  <a:gd name="connsiteY11" fmla="*/ 3385373 h 3385373"/>
                  <a:gd name="connsiteX12" fmla="*/ 11151 w 4997793"/>
                  <a:gd name="connsiteY12" fmla="*/ 887500 h 3385373"/>
                  <a:gd name="connsiteX13" fmla="*/ 0 w 4997793"/>
                  <a:gd name="connsiteY13" fmla="*/ 519510 h 3385373"/>
                  <a:gd name="connsiteX14" fmla="*/ 234175 w 4997793"/>
                  <a:gd name="connsiteY14" fmla="*/ 207276 h 3385373"/>
                  <a:gd name="connsiteX15" fmla="*/ 735980 w 4997793"/>
                  <a:gd name="connsiteY15" fmla="*/ 51159 h 3385373"/>
                  <a:gd name="connsiteX0" fmla="*/ 735980 w 4997793"/>
                  <a:gd name="connsiteY0" fmla="*/ 51159 h 3104379"/>
                  <a:gd name="connsiteX1" fmla="*/ 1948831 w 4997793"/>
                  <a:gd name="connsiteY1" fmla="*/ 939 h 3104379"/>
                  <a:gd name="connsiteX2" fmla="*/ 4991570 w 4997793"/>
                  <a:gd name="connsiteY2" fmla="*/ 39210 h 3104379"/>
                  <a:gd name="connsiteX3" fmla="*/ 2722890 w 4997793"/>
                  <a:gd name="connsiteY3" fmla="*/ 169535 h 3104379"/>
                  <a:gd name="connsiteX4" fmla="*/ 2319451 w 4997793"/>
                  <a:gd name="connsiteY4" fmla="*/ 363302 h 3104379"/>
                  <a:gd name="connsiteX5" fmla="*/ 2144717 w 4997793"/>
                  <a:gd name="connsiteY5" fmla="*/ 841746 h 3104379"/>
                  <a:gd name="connsiteX6" fmla="*/ 1801482 w 4997793"/>
                  <a:gd name="connsiteY6" fmla="*/ 1086894 h 3104379"/>
                  <a:gd name="connsiteX7" fmla="*/ 1485461 w 4997793"/>
                  <a:gd name="connsiteY7" fmla="*/ 1288059 h 3104379"/>
                  <a:gd name="connsiteX8" fmla="*/ 1247605 w 4997793"/>
                  <a:gd name="connsiteY8" fmla="*/ 1511436 h 3104379"/>
                  <a:gd name="connsiteX9" fmla="*/ 936702 w 4997793"/>
                  <a:gd name="connsiteY9" fmla="*/ 1946866 h 3104379"/>
                  <a:gd name="connsiteX10" fmla="*/ 802887 w 4997793"/>
                  <a:gd name="connsiteY10" fmla="*/ 2482124 h 3104379"/>
                  <a:gd name="connsiteX11" fmla="*/ 862325 w 4997793"/>
                  <a:gd name="connsiteY11" fmla="*/ 3104379 h 3104379"/>
                  <a:gd name="connsiteX12" fmla="*/ 11151 w 4997793"/>
                  <a:gd name="connsiteY12" fmla="*/ 887500 h 3104379"/>
                  <a:gd name="connsiteX13" fmla="*/ 0 w 4997793"/>
                  <a:gd name="connsiteY13" fmla="*/ 519510 h 3104379"/>
                  <a:gd name="connsiteX14" fmla="*/ 234175 w 4997793"/>
                  <a:gd name="connsiteY14" fmla="*/ 207276 h 3104379"/>
                  <a:gd name="connsiteX15" fmla="*/ 735980 w 4997793"/>
                  <a:gd name="connsiteY15" fmla="*/ 51159 h 3104379"/>
                  <a:gd name="connsiteX0" fmla="*/ 735980 w 4997793"/>
                  <a:gd name="connsiteY0" fmla="*/ 51159 h 3104379"/>
                  <a:gd name="connsiteX1" fmla="*/ 1948831 w 4997793"/>
                  <a:gd name="connsiteY1" fmla="*/ 939 h 3104379"/>
                  <a:gd name="connsiteX2" fmla="*/ 4991570 w 4997793"/>
                  <a:gd name="connsiteY2" fmla="*/ 39210 h 3104379"/>
                  <a:gd name="connsiteX3" fmla="*/ 2722890 w 4997793"/>
                  <a:gd name="connsiteY3" fmla="*/ 169535 h 3104379"/>
                  <a:gd name="connsiteX4" fmla="*/ 2319451 w 4997793"/>
                  <a:gd name="connsiteY4" fmla="*/ 363302 h 3104379"/>
                  <a:gd name="connsiteX5" fmla="*/ 2144717 w 4997793"/>
                  <a:gd name="connsiteY5" fmla="*/ 841746 h 3104379"/>
                  <a:gd name="connsiteX6" fmla="*/ 1801482 w 4997793"/>
                  <a:gd name="connsiteY6" fmla="*/ 1086894 h 3104379"/>
                  <a:gd name="connsiteX7" fmla="*/ 1485461 w 4997793"/>
                  <a:gd name="connsiteY7" fmla="*/ 1288059 h 3104379"/>
                  <a:gd name="connsiteX8" fmla="*/ 1247605 w 4997793"/>
                  <a:gd name="connsiteY8" fmla="*/ 1511436 h 3104379"/>
                  <a:gd name="connsiteX9" fmla="*/ 936702 w 4997793"/>
                  <a:gd name="connsiteY9" fmla="*/ 1946866 h 3104379"/>
                  <a:gd name="connsiteX10" fmla="*/ 802887 w 4997793"/>
                  <a:gd name="connsiteY10" fmla="*/ 2482124 h 3104379"/>
                  <a:gd name="connsiteX11" fmla="*/ 862325 w 4997793"/>
                  <a:gd name="connsiteY11" fmla="*/ 3104379 h 3104379"/>
                  <a:gd name="connsiteX12" fmla="*/ 11151 w 4997793"/>
                  <a:gd name="connsiteY12" fmla="*/ 887500 h 3104379"/>
                  <a:gd name="connsiteX13" fmla="*/ 0 w 4997793"/>
                  <a:gd name="connsiteY13" fmla="*/ 519510 h 3104379"/>
                  <a:gd name="connsiteX14" fmla="*/ 234175 w 4997793"/>
                  <a:gd name="connsiteY14" fmla="*/ 207276 h 3104379"/>
                  <a:gd name="connsiteX15" fmla="*/ 735980 w 4997793"/>
                  <a:gd name="connsiteY15" fmla="*/ 51159 h 3104379"/>
                  <a:gd name="connsiteX0" fmla="*/ 735980 w 4997793"/>
                  <a:gd name="connsiteY0" fmla="*/ 51159 h 3104379"/>
                  <a:gd name="connsiteX1" fmla="*/ 1948831 w 4997793"/>
                  <a:gd name="connsiteY1" fmla="*/ 939 h 3104379"/>
                  <a:gd name="connsiteX2" fmla="*/ 4991570 w 4997793"/>
                  <a:gd name="connsiteY2" fmla="*/ 39210 h 3104379"/>
                  <a:gd name="connsiteX3" fmla="*/ 2722890 w 4997793"/>
                  <a:gd name="connsiteY3" fmla="*/ 169535 h 3104379"/>
                  <a:gd name="connsiteX4" fmla="*/ 2319451 w 4997793"/>
                  <a:gd name="connsiteY4" fmla="*/ 363302 h 3104379"/>
                  <a:gd name="connsiteX5" fmla="*/ 2144717 w 4997793"/>
                  <a:gd name="connsiteY5" fmla="*/ 841746 h 3104379"/>
                  <a:gd name="connsiteX6" fmla="*/ 1801482 w 4997793"/>
                  <a:gd name="connsiteY6" fmla="*/ 1086894 h 3104379"/>
                  <a:gd name="connsiteX7" fmla="*/ 1485461 w 4997793"/>
                  <a:gd name="connsiteY7" fmla="*/ 1288059 h 3104379"/>
                  <a:gd name="connsiteX8" fmla="*/ 1247605 w 4997793"/>
                  <a:gd name="connsiteY8" fmla="*/ 1511436 h 3104379"/>
                  <a:gd name="connsiteX9" fmla="*/ 936702 w 4997793"/>
                  <a:gd name="connsiteY9" fmla="*/ 1946866 h 3104379"/>
                  <a:gd name="connsiteX10" fmla="*/ 802887 w 4997793"/>
                  <a:gd name="connsiteY10" fmla="*/ 2482124 h 3104379"/>
                  <a:gd name="connsiteX11" fmla="*/ 862325 w 4997793"/>
                  <a:gd name="connsiteY11" fmla="*/ 3104379 h 3104379"/>
                  <a:gd name="connsiteX12" fmla="*/ 11151 w 4997793"/>
                  <a:gd name="connsiteY12" fmla="*/ 887500 h 3104379"/>
                  <a:gd name="connsiteX13" fmla="*/ 0 w 4997793"/>
                  <a:gd name="connsiteY13" fmla="*/ 519510 h 3104379"/>
                  <a:gd name="connsiteX14" fmla="*/ 234175 w 4997793"/>
                  <a:gd name="connsiteY14" fmla="*/ 207276 h 3104379"/>
                  <a:gd name="connsiteX15" fmla="*/ 735980 w 4997793"/>
                  <a:gd name="connsiteY15" fmla="*/ 51159 h 3104379"/>
                  <a:gd name="connsiteX0" fmla="*/ 735980 w 4997793"/>
                  <a:gd name="connsiteY0" fmla="*/ 51159 h 3104379"/>
                  <a:gd name="connsiteX1" fmla="*/ 1948831 w 4997793"/>
                  <a:gd name="connsiteY1" fmla="*/ 939 h 3104379"/>
                  <a:gd name="connsiteX2" fmla="*/ 4991570 w 4997793"/>
                  <a:gd name="connsiteY2" fmla="*/ 39210 h 3104379"/>
                  <a:gd name="connsiteX3" fmla="*/ 2722890 w 4997793"/>
                  <a:gd name="connsiteY3" fmla="*/ 169535 h 3104379"/>
                  <a:gd name="connsiteX4" fmla="*/ 2319451 w 4997793"/>
                  <a:gd name="connsiteY4" fmla="*/ 363302 h 3104379"/>
                  <a:gd name="connsiteX5" fmla="*/ 2144717 w 4997793"/>
                  <a:gd name="connsiteY5" fmla="*/ 841746 h 3104379"/>
                  <a:gd name="connsiteX6" fmla="*/ 1801482 w 4997793"/>
                  <a:gd name="connsiteY6" fmla="*/ 1086894 h 3104379"/>
                  <a:gd name="connsiteX7" fmla="*/ 1485461 w 4997793"/>
                  <a:gd name="connsiteY7" fmla="*/ 1288059 h 3104379"/>
                  <a:gd name="connsiteX8" fmla="*/ 1247605 w 4997793"/>
                  <a:gd name="connsiteY8" fmla="*/ 1511436 h 3104379"/>
                  <a:gd name="connsiteX9" fmla="*/ 936702 w 4997793"/>
                  <a:gd name="connsiteY9" fmla="*/ 1946866 h 3104379"/>
                  <a:gd name="connsiteX10" fmla="*/ 802887 w 4997793"/>
                  <a:gd name="connsiteY10" fmla="*/ 2482124 h 3104379"/>
                  <a:gd name="connsiteX11" fmla="*/ 862325 w 4997793"/>
                  <a:gd name="connsiteY11" fmla="*/ 3104379 h 3104379"/>
                  <a:gd name="connsiteX12" fmla="*/ 11151 w 4997793"/>
                  <a:gd name="connsiteY12" fmla="*/ 887500 h 3104379"/>
                  <a:gd name="connsiteX13" fmla="*/ 0 w 4997793"/>
                  <a:gd name="connsiteY13" fmla="*/ 519510 h 3104379"/>
                  <a:gd name="connsiteX14" fmla="*/ 234175 w 4997793"/>
                  <a:gd name="connsiteY14" fmla="*/ 207276 h 3104379"/>
                  <a:gd name="connsiteX15" fmla="*/ 735980 w 4997793"/>
                  <a:gd name="connsiteY15" fmla="*/ 51159 h 3104379"/>
                  <a:gd name="connsiteX0" fmla="*/ 735980 w 4997793"/>
                  <a:gd name="connsiteY0" fmla="*/ 51159 h 3104379"/>
                  <a:gd name="connsiteX1" fmla="*/ 1948831 w 4997793"/>
                  <a:gd name="connsiteY1" fmla="*/ 939 h 3104379"/>
                  <a:gd name="connsiteX2" fmla="*/ 4991570 w 4997793"/>
                  <a:gd name="connsiteY2" fmla="*/ 39210 h 3104379"/>
                  <a:gd name="connsiteX3" fmla="*/ 2722890 w 4997793"/>
                  <a:gd name="connsiteY3" fmla="*/ 169535 h 3104379"/>
                  <a:gd name="connsiteX4" fmla="*/ 2319451 w 4997793"/>
                  <a:gd name="connsiteY4" fmla="*/ 363302 h 3104379"/>
                  <a:gd name="connsiteX5" fmla="*/ 2144717 w 4997793"/>
                  <a:gd name="connsiteY5" fmla="*/ 841746 h 3104379"/>
                  <a:gd name="connsiteX6" fmla="*/ 1801482 w 4997793"/>
                  <a:gd name="connsiteY6" fmla="*/ 1086894 h 3104379"/>
                  <a:gd name="connsiteX7" fmla="*/ 1485461 w 4997793"/>
                  <a:gd name="connsiteY7" fmla="*/ 1288059 h 3104379"/>
                  <a:gd name="connsiteX8" fmla="*/ 1247605 w 4997793"/>
                  <a:gd name="connsiteY8" fmla="*/ 1511436 h 3104379"/>
                  <a:gd name="connsiteX9" fmla="*/ 936702 w 4997793"/>
                  <a:gd name="connsiteY9" fmla="*/ 1946866 h 3104379"/>
                  <a:gd name="connsiteX10" fmla="*/ 802887 w 4997793"/>
                  <a:gd name="connsiteY10" fmla="*/ 2482124 h 3104379"/>
                  <a:gd name="connsiteX11" fmla="*/ 862325 w 4997793"/>
                  <a:gd name="connsiteY11" fmla="*/ 3104379 h 3104379"/>
                  <a:gd name="connsiteX12" fmla="*/ 11151 w 4997793"/>
                  <a:gd name="connsiteY12" fmla="*/ 887500 h 3104379"/>
                  <a:gd name="connsiteX13" fmla="*/ 0 w 4997793"/>
                  <a:gd name="connsiteY13" fmla="*/ 519510 h 3104379"/>
                  <a:gd name="connsiteX14" fmla="*/ 234175 w 4997793"/>
                  <a:gd name="connsiteY14" fmla="*/ 207276 h 3104379"/>
                  <a:gd name="connsiteX15" fmla="*/ 735980 w 4997793"/>
                  <a:gd name="connsiteY15" fmla="*/ 51159 h 3104379"/>
                  <a:gd name="connsiteX0" fmla="*/ 735980 w 4997793"/>
                  <a:gd name="connsiteY0" fmla="*/ 51159 h 3104379"/>
                  <a:gd name="connsiteX1" fmla="*/ 1948831 w 4997793"/>
                  <a:gd name="connsiteY1" fmla="*/ 939 h 3104379"/>
                  <a:gd name="connsiteX2" fmla="*/ 4991570 w 4997793"/>
                  <a:gd name="connsiteY2" fmla="*/ 39210 h 3104379"/>
                  <a:gd name="connsiteX3" fmla="*/ 2722890 w 4997793"/>
                  <a:gd name="connsiteY3" fmla="*/ 169535 h 3104379"/>
                  <a:gd name="connsiteX4" fmla="*/ 2319451 w 4997793"/>
                  <a:gd name="connsiteY4" fmla="*/ 363302 h 3104379"/>
                  <a:gd name="connsiteX5" fmla="*/ 2144717 w 4997793"/>
                  <a:gd name="connsiteY5" fmla="*/ 841746 h 3104379"/>
                  <a:gd name="connsiteX6" fmla="*/ 1801482 w 4997793"/>
                  <a:gd name="connsiteY6" fmla="*/ 1086894 h 3104379"/>
                  <a:gd name="connsiteX7" fmla="*/ 1485461 w 4997793"/>
                  <a:gd name="connsiteY7" fmla="*/ 1288059 h 3104379"/>
                  <a:gd name="connsiteX8" fmla="*/ 1214877 w 4997793"/>
                  <a:gd name="connsiteY8" fmla="*/ 1499080 h 3104379"/>
                  <a:gd name="connsiteX9" fmla="*/ 936702 w 4997793"/>
                  <a:gd name="connsiteY9" fmla="*/ 1946866 h 3104379"/>
                  <a:gd name="connsiteX10" fmla="*/ 802887 w 4997793"/>
                  <a:gd name="connsiteY10" fmla="*/ 2482124 h 3104379"/>
                  <a:gd name="connsiteX11" fmla="*/ 862325 w 4997793"/>
                  <a:gd name="connsiteY11" fmla="*/ 3104379 h 3104379"/>
                  <a:gd name="connsiteX12" fmla="*/ 11151 w 4997793"/>
                  <a:gd name="connsiteY12" fmla="*/ 887500 h 3104379"/>
                  <a:gd name="connsiteX13" fmla="*/ 0 w 4997793"/>
                  <a:gd name="connsiteY13" fmla="*/ 519510 h 3104379"/>
                  <a:gd name="connsiteX14" fmla="*/ 234175 w 4997793"/>
                  <a:gd name="connsiteY14" fmla="*/ 207276 h 3104379"/>
                  <a:gd name="connsiteX15" fmla="*/ 735980 w 4997793"/>
                  <a:gd name="connsiteY15" fmla="*/ 51159 h 3104379"/>
                  <a:gd name="connsiteX0" fmla="*/ 735980 w 4997793"/>
                  <a:gd name="connsiteY0" fmla="*/ 51159 h 3104379"/>
                  <a:gd name="connsiteX1" fmla="*/ 1948831 w 4997793"/>
                  <a:gd name="connsiteY1" fmla="*/ 939 h 3104379"/>
                  <a:gd name="connsiteX2" fmla="*/ 4991570 w 4997793"/>
                  <a:gd name="connsiteY2" fmla="*/ 39210 h 3104379"/>
                  <a:gd name="connsiteX3" fmla="*/ 2722890 w 4997793"/>
                  <a:gd name="connsiteY3" fmla="*/ 169535 h 3104379"/>
                  <a:gd name="connsiteX4" fmla="*/ 2319451 w 4997793"/>
                  <a:gd name="connsiteY4" fmla="*/ 363302 h 3104379"/>
                  <a:gd name="connsiteX5" fmla="*/ 2144717 w 4997793"/>
                  <a:gd name="connsiteY5" fmla="*/ 841746 h 3104379"/>
                  <a:gd name="connsiteX6" fmla="*/ 1801482 w 4997793"/>
                  <a:gd name="connsiteY6" fmla="*/ 1086894 h 3104379"/>
                  <a:gd name="connsiteX7" fmla="*/ 1485461 w 4997793"/>
                  <a:gd name="connsiteY7" fmla="*/ 1288059 h 3104379"/>
                  <a:gd name="connsiteX8" fmla="*/ 1214877 w 4997793"/>
                  <a:gd name="connsiteY8" fmla="*/ 1499080 h 3104379"/>
                  <a:gd name="connsiteX9" fmla="*/ 936702 w 4997793"/>
                  <a:gd name="connsiteY9" fmla="*/ 1946866 h 3104379"/>
                  <a:gd name="connsiteX10" fmla="*/ 802887 w 4997793"/>
                  <a:gd name="connsiteY10" fmla="*/ 2482124 h 3104379"/>
                  <a:gd name="connsiteX11" fmla="*/ 862325 w 4997793"/>
                  <a:gd name="connsiteY11" fmla="*/ 3104379 h 3104379"/>
                  <a:gd name="connsiteX12" fmla="*/ 11151 w 4997793"/>
                  <a:gd name="connsiteY12" fmla="*/ 887500 h 3104379"/>
                  <a:gd name="connsiteX13" fmla="*/ 0 w 4997793"/>
                  <a:gd name="connsiteY13" fmla="*/ 519510 h 3104379"/>
                  <a:gd name="connsiteX14" fmla="*/ 234175 w 4997793"/>
                  <a:gd name="connsiteY14" fmla="*/ 207276 h 3104379"/>
                  <a:gd name="connsiteX15" fmla="*/ 735980 w 4997793"/>
                  <a:gd name="connsiteY15" fmla="*/ 51159 h 3104379"/>
                  <a:gd name="connsiteX0" fmla="*/ 735980 w 4997793"/>
                  <a:gd name="connsiteY0" fmla="*/ 51159 h 3104379"/>
                  <a:gd name="connsiteX1" fmla="*/ 1948831 w 4997793"/>
                  <a:gd name="connsiteY1" fmla="*/ 939 h 3104379"/>
                  <a:gd name="connsiteX2" fmla="*/ 4991570 w 4997793"/>
                  <a:gd name="connsiteY2" fmla="*/ 39210 h 3104379"/>
                  <a:gd name="connsiteX3" fmla="*/ 2722890 w 4997793"/>
                  <a:gd name="connsiteY3" fmla="*/ 169535 h 3104379"/>
                  <a:gd name="connsiteX4" fmla="*/ 2319451 w 4997793"/>
                  <a:gd name="connsiteY4" fmla="*/ 363302 h 3104379"/>
                  <a:gd name="connsiteX5" fmla="*/ 2144717 w 4997793"/>
                  <a:gd name="connsiteY5" fmla="*/ 841746 h 3104379"/>
                  <a:gd name="connsiteX6" fmla="*/ 1801482 w 4997793"/>
                  <a:gd name="connsiteY6" fmla="*/ 1086894 h 3104379"/>
                  <a:gd name="connsiteX7" fmla="*/ 1485461 w 4997793"/>
                  <a:gd name="connsiteY7" fmla="*/ 1288059 h 3104379"/>
                  <a:gd name="connsiteX8" fmla="*/ 1214877 w 4997793"/>
                  <a:gd name="connsiteY8" fmla="*/ 1499080 h 3104379"/>
                  <a:gd name="connsiteX9" fmla="*/ 936702 w 4997793"/>
                  <a:gd name="connsiteY9" fmla="*/ 1946866 h 3104379"/>
                  <a:gd name="connsiteX10" fmla="*/ 802887 w 4997793"/>
                  <a:gd name="connsiteY10" fmla="*/ 2482124 h 3104379"/>
                  <a:gd name="connsiteX11" fmla="*/ 862325 w 4997793"/>
                  <a:gd name="connsiteY11" fmla="*/ 3104379 h 3104379"/>
                  <a:gd name="connsiteX12" fmla="*/ 11151 w 4997793"/>
                  <a:gd name="connsiteY12" fmla="*/ 887500 h 3104379"/>
                  <a:gd name="connsiteX13" fmla="*/ 0 w 4997793"/>
                  <a:gd name="connsiteY13" fmla="*/ 519510 h 3104379"/>
                  <a:gd name="connsiteX14" fmla="*/ 234175 w 4997793"/>
                  <a:gd name="connsiteY14" fmla="*/ 207276 h 3104379"/>
                  <a:gd name="connsiteX15" fmla="*/ 735980 w 4997793"/>
                  <a:gd name="connsiteY15" fmla="*/ 51159 h 3104379"/>
                  <a:gd name="connsiteX0" fmla="*/ 735980 w 4997793"/>
                  <a:gd name="connsiteY0" fmla="*/ 51159 h 3104379"/>
                  <a:gd name="connsiteX1" fmla="*/ 1948831 w 4997793"/>
                  <a:gd name="connsiteY1" fmla="*/ 939 h 3104379"/>
                  <a:gd name="connsiteX2" fmla="*/ 4991570 w 4997793"/>
                  <a:gd name="connsiteY2" fmla="*/ 39210 h 3104379"/>
                  <a:gd name="connsiteX3" fmla="*/ 2722890 w 4997793"/>
                  <a:gd name="connsiteY3" fmla="*/ 169535 h 3104379"/>
                  <a:gd name="connsiteX4" fmla="*/ 2319451 w 4997793"/>
                  <a:gd name="connsiteY4" fmla="*/ 363302 h 3104379"/>
                  <a:gd name="connsiteX5" fmla="*/ 2144717 w 4997793"/>
                  <a:gd name="connsiteY5" fmla="*/ 841746 h 3104379"/>
                  <a:gd name="connsiteX6" fmla="*/ 1801482 w 4997793"/>
                  <a:gd name="connsiteY6" fmla="*/ 1086894 h 3104379"/>
                  <a:gd name="connsiteX7" fmla="*/ 1485461 w 4997793"/>
                  <a:gd name="connsiteY7" fmla="*/ 1288059 h 3104379"/>
                  <a:gd name="connsiteX8" fmla="*/ 1214877 w 4997793"/>
                  <a:gd name="connsiteY8" fmla="*/ 1499080 h 3104379"/>
                  <a:gd name="connsiteX9" fmla="*/ 936702 w 4997793"/>
                  <a:gd name="connsiteY9" fmla="*/ 1946866 h 3104379"/>
                  <a:gd name="connsiteX10" fmla="*/ 802887 w 4997793"/>
                  <a:gd name="connsiteY10" fmla="*/ 2482124 h 3104379"/>
                  <a:gd name="connsiteX11" fmla="*/ 862325 w 4997793"/>
                  <a:gd name="connsiteY11" fmla="*/ 3104379 h 3104379"/>
                  <a:gd name="connsiteX12" fmla="*/ 11151 w 4997793"/>
                  <a:gd name="connsiteY12" fmla="*/ 887500 h 3104379"/>
                  <a:gd name="connsiteX13" fmla="*/ 0 w 4997793"/>
                  <a:gd name="connsiteY13" fmla="*/ 519510 h 3104379"/>
                  <a:gd name="connsiteX14" fmla="*/ 234175 w 4997793"/>
                  <a:gd name="connsiteY14" fmla="*/ 207276 h 3104379"/>
                  <a:gd name="connsiteX15" fmla="*/ 735980 w 4997793"/>
                  <a:gd name="connsiteY15" fmla="*/ 51159 h 3104379"/>
                  <a:gd name="connsiteX0" fmla="*/ 735980 w 4997454"/>
                  <a:gd name="connsiteY0" fmla="*/ 51159 h 3104379"/>
                  <a:gd name="connsiteX1" fmla="*/ 1948831 w 4997454"/>
                  <a:gd name="connsiteY1" fmla="*/ 939 h 3104379"/>
                  <a:gd name="connsiteX2" fmla="*/ 4991570 w 4997454"/>
                  <a:gd name="connsiteY2" fmla="*/ 39210 h 3104379"/>
                  <a:gd name="connsiteX3" fmla="*/ 2722890 w 4997454"/>
                  <a:gd name="connsiteY3" fmla="*/ 169535 h 3104379"/>
                  <a:gd name="connsiteX4" fmla="*/ 2319451 w 4997454"/>
                  <a:gd name="connsiteY4" fmla="*/ 363302 h 3104379"/>
                  <a:gd name="connsiteX5" fmla="*/ 2144717 w 4997454"/>
                  <a:gd name="connsiteY5" fmla="*/ 841746 h 3104379"/>
                  <a:gd name="connsiteX6" fmla="*/ 1801482 w 4997454"/>
                  <a:gd name="connsiteY6" fmla="*/ 1086894 h 3104379"/>
                  <a:gd name="connsiteX7" fmla="*/ 1485461 w 4997454"/>
                  <a:gd name="connsiteY7" fmla="*/ 1288059 h 3104379"/>
                  <a:gd name="connsiteX8" fmla="*/ 1214877 w 4997454"/>
                  <a:gd name="connsiteY8" fmla="*/ 1499080 h 3104379"/>
                  <a:gd name="connsiteX9" fmla="*/ 936702 w 4997454"/>
                  <a:gd name="connsiteY9" fmla="*/ 1946866 h 3104379"/>
                  <a:gd name="connsiteX10" fmla="*/ 802887 w 4997454"/>
                  <a:gd name="connsiteY10" fmla="*/ 2482124 h 3104379"/>
                  <a:gd name="connsiteX11" fmla="*/ 862325 w 4997454"/>
                  <a:gd name="connsiteY11" fmla="*/ 3104379 h 3104379"/>
                  <a:gd name="connsiteX12" fmla="*/ 11151 w 4997454"/>
                  <a:gd name="connsiteY12" fmla="*/ 887500 h 3104379"/>
                  <a:gd name="connsiteX13" fmla="*/ 0 w 4997454"/>
                  <a:gd name="connsiteY13" fmla="*/ 519510 h 3104379"/>
                  <a:gd name="connsiteX14" fmla="*/ 234175 w 4997454"/>
                  <a:gd name="connsiteY14" fmla="*/ 207276 h 3104379"/>
                  <a:gd name="connsiteX15" fmla="*/ 735980 w 4997454"/>
                  <a:gd name="connsiteY15" fmla="*/ 51159 h 31043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997454" h="3104379">
                    <a:moveTo>
                      <a:pt x="735980" y="51159"/>
                    </a:moveTo>
                    <a:cubicBezTo>
                      <a:pt x="1018448" y="26136"/>
                      <a:pt x="1239566" y="2931"/>
                      <a:pt x="1948831" y="939"/>
                    </a:cubicBezTo>
                    <a:cubicBezTo>
                      <a:pt x="2658096" y="-1052"/>
                      <a:pt x="4860906" y="-3876"/>
                      <a:pt x="4991570" y="39210"/>
                    </a:cubicBezTo>
                    <a:cubicBezTo>
                      <a:pt x="5122234" y="82296"/>
                      <a:pt x="3036659" y="135370"/>
                      <a:pt x="2722890" y="169535"/>
                    </a:cubicBezTo>
                    <a:cubicBezTo>
                      <a:pt x="2328811" y="328454"/>
                      <a:pt x="2510791" y="221219"/>
                      <a:pt x="2319451" y="363302"/>
                    </a:cubicBezTo>
                    <a:cubicBezTo>
                      <a:pt x="2189397" y="651098"/>
                      <a:pt x="2262939" y="645547"/>
                      <a:pt x="2144717" y="841746"/>
                    </a:cubicBezTo>
                    <a:cubicBezTo>
                      <a:pt x="1970014" y="1005297"/>
                      <a:pt x="1911358" y="1012509"/>
                      <a:pt x="1801482" y="1086894"/>
                    </a:cubicBezTo>
                    <a:cubicBezTo>
                      <a:pt x="1691606" y="1161280"/>
                      <a:pt x="1565378" y="1221152"/>
                      <a:pt x="1485461" y="1288059"/>
                    </a:cubicBezTo>
                    <a:lnTo>
                      <a:pt x="1214877" y="1499080"/>
                    </a:lnTo>
                    <a:cubicBezTo>
                      <a:pt x="1000541" y="1682319"/>
                      <a:pt x="995888" y="1780956"/>
                      <a:pt x="936702" y="1946866"/>
                    </a:cubicBezTo>
                    <a:cubicBezTo>
                      <a:pt x="853913" y="2131462"/>
                      <a:pt x="814763" y="2272815"/>
                      <a:pt x="802887" y="2482124"/>
                    </a:cubicBezTo>
                    <a:lnTo>
                      <a:pt x="862325" y="3104379"/>
                    </a:lnTo>
                    <a:lnTo>
                      <a:pt x="11151" y="887500"/>
                    </a:lnTo>
                    <a:lnTo>
                      <a:pt x="0" y="519510"/>
                    </a:lnTo>
                    <a:lnTo>
                      <a:pt x="234175" y="207276"/>
                    </a:lnTo>
                    <a:lnTo>
                      <a:pt x="735980" y="51159"/>
                    </a:lnTo>
                    <a:close/>
                  </a:path>
                </a:pathLst>
              </a:custGeom>
              <a:solidFill>
                <a:srgbClr val="2A6891">
                  <a:alpha val="63922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/>
              </a:p>
            </p:txBody>
          </p:sp>
          <p:pic>
            <p:nvPicPr>
              <p:cNvPr id="70" name="Picture 2" descr="Image result for ntia logo">
                <a:extLst>
                  <a:ext uri="{FF2B5EF4-FFF2-40B4-BE49-F238E27FC236}">
                    <a16:creationId xmlns:a16="http://schemas.microsoft.com/office/drawing/2014/main" id="{D6C4EF9A-5BD4-5D43-8314-3FC3A474289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5" cstate="email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22735" y="980701"/>
                <a:ext cx="1039741" cy="132511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BD050EC-979D-FF41-A3DE-426F24DAFF23}"/>
                </a:ext>
              </a:extLst>
            </p:cNvPr>
            <p:cNvSpPr txBox="1"/>
            <p:nvPr/>
          </p:nvSpPr>
          <p:spPr>
            <a:xfrm>
              <a:off x="2360423" y="697239"/>
              <a:ext cx="64104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SBOMs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8F6F79A9-4FF3-D848-A1E6-D94931E4E50D}"/>
                </a:ext>
              </a:extLst>
            </p:cNvPr>
            <p:cNvSpPr txBox="1"/>
            <p:nvPr/>
          </p:nvSpPr>
          <p:spPr>
            <a:xfrm>
              <a:off x="1846667" y="947037"/>
              <a:ext cx="64104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SBOMs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185FAF0F-C0A0-8248-B842-371A10F9C4B9}"/>
                </a:ext>
              </a:extLst>
            </p:cNvPr>
            <p:cNvSpPr txBox="1"/>
            <p:nvPr/>
          </p:nvSpPr>
          <p:spPr>
            <a:xfrm>
              <a:off x="1030737" y="1658842"/>
              <a:ext cx="64104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SBOMs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C1EBD6BE-E848-F440-B529-0F5B72D23778}"/>
                </a:ext>
              </a:extLst>
            </p:cNvPr>
            <p:cNvSpPr txBox="1"/>
            <p:nvPr/>
          </p:nvSpPr>
          <p:spPr>
            <a:xfrm>
              <a:off x="1531731" y="1213842"/>
              <a:ext cx="64104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SBOMs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C65AFAF-2BEC-BA47-B763-14A0ECA4EE32}"/>
              </a:ext>
            </a:extLst>
          </p:cNvPr>
          <p:cNvGrpSpPr/>
          <p:nvPr/>
        </p:nvGrpSpPr>
        <p:grpSpPr>
          <a:xfrm>
            <a:off x="6085209" y="4053312"/>
            <a:ext cx="4108465" cy="1578715"/>
            <a:chOff x="3772737" y="3039983"/>
            <a:chExt cx="3081349" cy="1184036"/>
          </a:xfrm>
        </p:grpSpPr>
        <p:pic>
          <p:nvPicPr>
            <p:cNvPr id="77" name="Picture 37" descr="platform_green.png">
              <a:extLst>
                <a:ext uri="{FF2B5EF4-FFF2-40B4-BE49-F238E27FC236}">
                  <a16:creationId xmlns:a16="http://schemas.microsoft.com/office/drawing/2014/main" id="{B1D97A4C-A113-FF4B-AA29-7B146ADD5D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72737" y="3427857"/>
              <a:ext cx="2998501" cy="7961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8" name="TextBox 47">
              <a:extLst>
                <a:ext uri="{FF2B5EF4-FFF2-40B4-BE49-F238E27FC236}">
                  <a16:creationId xmlns:a16="http://schemas.microsoft.com/office/drawing/2014/main" id="{C455C76C-47C2-EC45-90CB-7E8ADA2F388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24431" y="3909845"/>
              <a:ext cx="1977802" cy="180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defTabSz="685766" eaLnBrk="1" fontAlgn="base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>
                  <a:solidFill>
                    <a:srgbClr val="000000"/>
                  </a:solidFill>
                </a:rPr>
                <a:t>Tools &amp; Capabilities for Hardware</a:t>
              </a:r>
            </a:p>
          </p:txBody>
        </p:sp>
        <p:sp>
          <p:nvSpPr>
            <p:cNvPr id="79" name="TextBox 49">
              <a:extLst>
                <a:ext uri="{FF2B5EF4-FFF2-40B4-BE49-F238E27FC236}">
                  <a16:creationId xmlns:a16="http://schemas.microsoft.com/office/drawing/2014/main" id="{2E783538-12E0-3D4F-BADC-0308253B10B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8983514">
              <a:off x="6186596" y="3724458"/>
              <a:ext cx="667490" cy="2354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defTabSz="685766" eaLnBrk="1" fontAlgn="base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dirty="0">
                  <a:solidFill>
                    <a:srgbClr val="000000"/>
                  </a:solidFill>
                </a:rPr>
                <a:t>  Hardware</a:t>
              </a:r>
            </a:p>
            <a:p>
              <a:pPr defTabSz="685766" eaLnBrk="1" fontAlgn="base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dirty="0">
                  <a:solidFill>
                    <a:srgbClr val="000000"/>
                  </a:solidFill>
                </a:rPr>
                <a:t>Ecosystems 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BC3FE208-9A26-8444-BA44-A873BD02115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83265" y="3039983"/>
              <a:ext cx="1121479" cy="300419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rgbClr val="BFBFBF"/>
              </a:solidFill>
              <a:miter lim="800000"/>
              <a:headEnd/>
              <a:tailEnd/>
            </a:ln>
            <a:effectLst>
              <a:outerShdw blurRad="63500" dist="38100" dir="2700000" algn="tl" rotWithShape="0">
                <a:srgbClr val="000000">
                  <a:alpha val="39998"/>
                </a:srgbClr>
              </a:outerShdw>
            </a:effectLst>
          </p:spPr>
          <p:txBody>
            <a:bodyPr wrap="square" tIns="91440" rIns="91440" anchor="ctr" anchorCtr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051" b="1" cap="small" dirty="0"/>
                <a:t>Inventory Management Systems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A58F66FF-ACA7-8F43-B682-1107D189796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82376" y="3392662"/>
              <a:ext cx="657872" cy="203373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rgbClr val="BFBFBF"/>
              </a:solidFill>
              <a:miter lim="800000"/>
              <a:headEnd/>
              <a:tailEnd/>
            </a:ln>
            <a:effectLst>
              <a:outerShdw blurRad="63500" dist="38100" dir="2700000" algn="tl" rotWithShape="0">
                <a:srgbClr val="000000">
                  <a:alpha val="39998"/>
                </a:srgbClr>
              </a:outerShdw>
            </a:effectLst>
          </p:spPr>
          <p:txBody>
            <a:bodyPr wrap="none" tIns="91440" rIns="91440" anchor="ctr" anchorCtr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051" b="1" cap="small" dirty="0"/>
                <a:t>CAD Systems</a:t>
              </a:r>
              <a:endParaRPr lang="en-US" sz="1200" b="1" cap="small" dirty="0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D7F2F413-EDC8-484B-AD1C-3C3EEC072CA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47119" y="3040833"/>
              <a:ext cx="1324119" cy="300419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rgbClr val="BFBFBF"/>
              </a:solidFill>
              <a:miter lim="800000"/>
              <a:headEnd/>
              <a:tailEnd/>
            </a:ln>
            <a:effectLst>
              <a:outerShdw blurRad="63500" dist="38100" dir="2700000" algn="tl" rotWithShape="0">
                <a:srgbClr val="000000">
                  <a:alpha val="39998"/>
                </a:srgbClr>
              </a:outerShdw>
            </a:effectLst>
          </p:spPr>
          <p:txBody>
            <a:bodyPr wrap="square" tIns="91440" rIns="91440" anchor="ctr" anchorCtr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051" b="1" cap="small" dirty="0"/>
                <a:t>Product Lifecycle Management (PLM) Tools 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ABB4BD5E-DF20-F148-A934-7172EE36B70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55679" y="3405794"/>
              <a:ext cx="909641" cy="203373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rgbClr val="BFBFBF"/>
              </a:solidFill>
              <a:miter lim="800000"/>
              <a:headEnd/>
              <a:tailEnd/>
            </a:ln>
            <a:effectLst>
              <a:outerShdw blurRad="63500" dist="38100" dir="2700000" algn="tl" rotWithShape="0">
                <a:srgbClr val="000000">
                  <a:alpha val="39998"/>
                </a:srgbClr>
              </a:outerShdw>
            </a:effectLst>
          </p:spPr>
          <p:txBody>
            <a:bodyPr wrap="square" tIns="91440" rIns="91440" anchor="ctr" anchorCtr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051" b="1" cap="small" dirty="0"/>
                <a:t>Catalog Builders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6874EB96-9807-F64F-8069-2CA347D6DA6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31794" y="3446716"/>
              <a:ext cx="725966" cy="397465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rgbClr val="BFBFBF"/>
              </a:solidFill>
              <a:miter lim="800000"/>
              <a:headEnd/>
              <a:tailEnd/>
            </a:ln>
            <a:effectLst>
              <a:outerShdw blurRad="63500" dist="38100" dir="2700000" algn="tl" rotWithShape="0">
                <a:srgbClr val="000000">
                  <a:alpha val="39998"/>
                </a:srgbClr>
              </a:outerShdw>
            </a:effectLst>
          </p:spPr>
          <p:txBody>
            <a:bodyPr wrap="square" tIns="91440" rIns="91440" anchor="ctr" anchorCtr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1051" b="1" cap="small" dirty="0"/>
                <a:t>Standard Operating Procedures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DDF10FDA-7185-3F45-9881-7676E2C6856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62112" y="3653538"/>
              <a:ext cx="1311834" cy="203373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rgbClr val="BFBFBF"/>
              </a:solidFill>
              <a:miter lim="800000"/>
              <a:headEnd/>
              <a:tailEnd/>
            </a:ln>
            <a:effectLst>
              <a:outerShdw blurRad="63500" dist="38100" dir="2700000" algn="tl" rotWithShape="0">
                <a:srgbClr val="000000">
                  <a:alpha val="39998"/>
                </a:srgbClr>
              </a:outerShdw>
            </a:effectLst>
          </p:spPr>
          <p:txBody>
            <a:bodyPr wrap="square" tIns="91440" rIns="9144" anchor="ctr" anchorCtr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051" b="1" cap="small" dirty="0"/>
                <a:t>BOM Management Systems</a:t>
              </a:r>
            </a:p>
          </p:txBody>
        </p:sp>
      </p:grpSp>
      <p:sp>
        <p:nvSpPr>
          <p:cNvPr id="10" name="Cube 9">
            <a:extLst>
              <a:ext uri="{FF2B5EF4-FFF2-40B4-BE49-F238E27FC236}">
                <a16:creationId xmlns:a16="http://schemas.microsoft.com/office/drawing/2014/main" id="{593A0945-3D65-6744-82C0-879FF0AA6BBE}"/>
              </a:ext>
            </a:extLst>
          </p:cNvPr>
          <p:cNvSpPr/>
          <p:nvPr/>
        </p:nvSpPr>
        <p:spPr>
          <a:xfrm>
            <a:off x="3199398" y="5956341"/>
            <a:ext cx="5974780" cy="568136"/>
          </a:xfrm>
          <a:prstGeom prst="cube">
            <a:avLst>
              <a:gd name="adj" fmla="val 68034"/>
            </a:avLst>
          </a:prstGeom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Core BOM</a:t>
            </a:r>
          </a:p>
        </p:txBody>
      </p:sp>
      <p:sp>
        <p:nvSpPr>
          <p:cNvPr id="99" name="Cube 98">
            <a:extLst>
              <a:ext uri="{FF2B5EF4-FFF2-40B4-BE49-F238E27FC236}">
                <a16:creationId xmlns:a16="http://schemas.microsoft.com/office/drawing/2014/main" id="{D51298D2-65A8-CC40-A533-04F65F5AB0D6}"/>
              </a:ext>
            </a:extLst>
          </p:cNvPr>
          <p:cNvSpPr/>
          <p:nvPr/>
        </p:nvSpPr>
        <p:spPr>
          <a:xfrm>
            <a:off x="3191397" y="5690322"/>
            <a:ext cx="1051393" cy="643156"/>
          </a:xfrm>
          <a:prstGeom prst="cube">
            <a:avLst>
              <a:gd name="adj" fmla="val 59093"/>
            </a:avLst>
          </a:prstGeom>
          <a:solidFill>
            <a:schemeClr val="accent3">
              <a:alpha val="59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85344" rtlCol="0" anchor="ctr"/>
          <a:lstStyle/>
          <a:p>
            <a:pPr algn="ctr">
              <a:lnSpc>
                <a:spcPct val="80000"/>
              </a:lnSpc>
            </a:pPr>
            <a:r>
              <a:rPr lang="en-US" sz="900" dirty="0">
                <a:solidFill>
                  <a:schemeClr val="tx1"/>
                </a:solidFill>
              </a:rPr>
              <a:t>License Profile</a:t>
            </a:r>
          </a:p>
        </p:txBody>
      </p:sp>
      <p:sp>
        <p:nvSpPr>
          <p:cNvPr id="98" name="Cube 97">
            <a:extLst>
              <a:ext uri="{FF2B5EF4-FFF2-40B4-BE49-F238E27FC236}">
                <a16:creationId xmlns:a16="http://schemas.microsoft.com/office/drawing/2014/main" id="{EF8CBB60-A916-2141-B5F9-40BB1D654BB4}"/>
              </a:ext>
            </a:extLst>
          </p:cNvPr>
          <p:cNvSpPr/>
          <p:nvPr/>
        </p:nvSpPr>
        <p:spPr>
          <a:xfrm>
            <a:off x="3862096" y="5691150"/>
            <a:ext cx="1051393" cy="643156"/>
          </a:xfrm>
          <a:prstGeom prst="cube">
            <a:avLst>
              <a:gd name="adj" fmla="val 59093"/>
            </a:avLst>
          </a:prstGeom>
          <a:solidFill>
            <a:schemeClr val="accent2">
              <a:alpha val="59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85344" rtlCol="0" anchor="ctr"/>
          <a:lstStyle/>
          <a:p>
            <a:pPr algn="ctr">
              <a:lnSpc>
                <a:spcPct val="80000"/>
              </a:lnSpc>
            </a:pPr>
            <a:r>
              <a:rPr lang="en-US" sz="900" dirty="0">
                <a:solidFill>
                  <a:schemeClr val="tx1"/>
                </a:solidFill>
              </a:rPr>
              <a:t>Pedigree Profile</a:t>
            </a:r>
          </a:p>
        </p:txBody>
      </p:sp>
      <p:sp>
        <p:nvSpPr>
          <p:cNvPr id="87" name="Cube 86">
            <a:extLst>
              <a:ext uri="{FF2B5EF4-FFF2-40B4-BE49-F238E27FC236}">
                <a16:creationId xmlns:a16="http://schemas.microsoft.com/office/drawing/2014/main" id="{2EF30578-9396-C54F-B2B4-89735FCE6626}"/>
              </a:ext>
            </a:extLst>
          </p:cNvPr>
          <p:cNvSpPr/>
          <p:nvPr/>
        </p:nvSpPr>
        <p:spPr>
          <a:xfrm>
            <a:off x="4534992" y="5691978"/>
            <a:ext cx="1196296" cy="643156"/>
          </a:xfrm>
          <a:prstGeom prst="cube">
            <a:avLst>
              <a:gd name="adj" fmla="val 59093"/>
            </a:avLst>
          </a:prstGeom>
          <a:solidFill>
            <a:schemeClr val="accent1">
              <a:alpha val="59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85344" rtlCol="0" anchor="ctr"/>
          <a:lstStyle/>
          <a:p>
            <a:pPr algn="ctr">
              <a:lnSpc>
                <a:spcPct val="80000"/>
              </a:lnSpc>
            </a:pPr>
            <a:r>
              <a:rPr lang="en-US" sz="900" dirty="0">
                <a:solidFill>
                  <a:schemeClr val="bg1"/>
                </a:solidFill>
              </a:rPr>
              <a:t>Provenance Profile</a:t>
            </a:r>
          </a:p>
        </p:txBody>
      </p:sp>
      <p:sp>
        <p:nvSpPr>
          <p:cNvPr id="88" name="Cube 87">
            <a:extLst>
              <a:ext uri="{FF2B5EF4-FFF2-40B4-BE49-F238E27FC236}">
                <a16:creationId xmlns:a16="http://schemas.microsoft.com/office/drawing/2014/main" id="{7C0EDD62-7CFB-154A-A654-CB3363CFA370}"/>
              </a:ext>
            </a:extLst>
          </p:cNvPr>
          <p:cNvSpPr/>
          <p:nvPr/>
        </p:nvSpPr>
        <p:spPr>
          <a:xfrm>
            <a:off x="5349378" y="5694227"/>
            <a:ext cx="1068055" cy="643156"/>
          </a:xfrm>
          <a:prstGeom prst="cube">
            <a:avLst>
              <a:gd name="adj" fmla="val 59093"/>
            </a:avLst>
          </a:prstGeom>
          <a:solidFill>
            <a:srgbClr val="FFFF00">
              <a:alpha val="59000"/>
            </a:srgb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85344" rtlCol="0" anchor="ctr"/>
          <a:lstStyle/>
          <a:p>
            <a:pPr algn="ctr">
              <a:lnSpc>
                <a:spcPct val="80000"/>
              </a:lnSpc>
            </a:pPr>
            <a:r>
              <a:rPr lang="en-US" sz="900" dirty="0">
                <a:solidFill>
                  <a:schemeClr val="tx1"/>
                </a:solidFill>
              </a:rPr>
              <a:t>SW BOM Profile</a:t>
            </a:r>
          </a:p>
        </p:txBody>
      </p:sp>
      <p:sp>
        <p:nvSpPr>
          <p:cNvPr id="100" name="Cube 99">
            <a:extLst>
              <a:ext uri="{FF2B5EF4-FFF2-40B4-BE49-F238E27FC236}">
                <a16:creationId xmlns:a16="http://schemas.microsoft.com/office/drawing/2014/main" id="{4969BD14-F619-2549-A805-B1D6DC4575BC}"/>
              </a:ext>
            </a:extLst>
          </p:cNvPr>
          <p:cNvSpPr/>
          <p:nvPr/>
        </p:nvSpPr>
        <p:spPr>
          <a:xfrm>
            <a:off x="6040711" y="5695499"/>
            <a:ext cx="1068055" cy="643156"/>
          </a:xfrm>
          <a:prstGeom prst="cube">
            <a:avLst>
              <a:gd name="adj" fmla="val 59093"/>
            </a:avLst>
          </a:prstGeom>
          <a:solidFill>
            <a:srgbClr val="7030A0">
              <a:alpha val="59000"/>
            </a:srgb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85344" rtlCol="0" anchor="ctr"/>
          <a:lstStyle/>
          <a:p>
            <a:pPr algn="ctr">
              <a:lnSpc>
                <a:spcPct val="80000"/>
              </a:lnSpc>
            </a:pPr>
            <a:r>
              <a:rPr lang="en-US" sz="900" dirty="0">
                <a:solidFill>
                  <a:schemeClr val="bg1"/>
                </a:solidFill>
              </a:rPr>
              <a:t>HW BOM Profile</a:t>
            </a:r>
          </a:p>
        </p:txBody>
      </p:sp>
      <p:sp>
        <p:nvSpPr>
          <p:cNvPr id="101" name="Cube 100">
            <a:extLst>
              <a:ext uri="{FF2B5EF4-FFF2-40B4-BE49-F238E27FC236}">
                <a16:creationId xmlns:a16="http://schemas.microsoft.com/office/drawing/2014/main" id="{59D46EA1-7219-704F-A08C-70A6385408A9}"/>
              </a:ext>
            </a:extLst>
          </p:cNvPr>
          <p:cNvSpPr/>
          <p:nvPr/>
        </p:nvSpPr>
        <p:spPr>
          <a:xfrm>
            <a:off x="6729182" y="5698919"/>
            <a:ext cx="1068055" cy="643156"/>
          </a:xfrm>
          <a:prstGeom prst="cube">
            <a:avLst>
              <a:gd name="adj" fmla="val 59093"/>
            </a:avLst>
          </a:prstGeom>
          <a:solidFill>
            <a:srgbClr val="00B050">
              <a:alpha val="59000"/>
            </a:srgb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sz="900" dirty="0">
                <a:solidFill>
                  <a:schemeClr val="tx1"/>
                </a:solidFill>
              </a:rPr>
              <a:t>X Profile</a:t>
            </a:r>
          </a:p>
        </p:txBody>
      </p:sp>
      <p:sp>
        <p:nvSpPr>
          <p:cNvPr id="102" name="Cube 101">
            <a:extLst>
              <a:ext uri="{FF2B5EF4-FFF2-40B4-BE49-F238E27FC236}">
                <a16:creationId xmlns:a16="http://schemas.microsoft.com/office/drawing/2014/main" id="{CFBB4FE3-E088-544B-A172-DA2A50927F45}"/>
              </a:ext>
            </a:extLst>
          </p:cNvPr>
          <p:cNvSpPr/>
          <p:nvPr/>
        </p:nvSpPr>
        <p:spPr>
          <a:xfrm>
            <a:off x="7417653" y="5702339"/>
            <a:ext cx="1068055" cy="643156"/>
          </a:xfrm>
          <a:prstGeom prst="cube">
            <a:avLst>
              <a:gd name="adj" fmla="val 59093"/>
            </a:avLst>
          </a:prstGeom>
          <a:solidFill>
            <a:schemeClr val="bg1">
              <a:lumMod val="75000"/>
              <a:alpha val="59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sz="900" dirty="0">
                <a:solidFill>
                  <a:schemeClr val="tx1"/>
                </a:solidFill>
              </a:rPr>
              <a:t>Y Profile</a:t>
            </a:r>
          </a:p>
        </p:txBody>
      </p:sp>
      <p:sp>
        <p:nvSpPr>
          <p:cNvPr id="103" name="Cube 102">
            <a:extLst>
              <a:ext uri="{FF2B5EF4-FFF2-40B4-BE49-F238E27FC236}">
                <a16:creationId xmlns:a16="http://schemas.microsoft.com/office/drawing/2014/main" id="{76898190-2A30-B048-A7FA-098FF676F6C4}"/>
              </a:ext>
            </a:extLst>
          </p:cNvPr>
          <p:cNvSpPr/>
          <p:nvPr/>
        </p:nvSpPr>
        <p:spPr>
          <a:xfrm>
            <a:off x="8106123" y="5705759"/>
            <a:ext cx="1068055" cy="643156"/>
          </a:xfrm>
          <a:prstGeom prst="cube">
            <a:avLst>
              <a:gd name="adj" fmla="val 59093"/>
            </a:avLst>
          </a:prstGeom>
          <a:solidFill>
            <a:srgbClr val="FF0000">
              <a:alpha val="59000"/>
            </a:srgb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sz="900" dirty="0">
                <a:solidFill>
                  <a:schemeClr val="tx1"/>
                </a:solidFill>
              </a:rPr>
              <a:t>Z Profile</a:t>
            </a:r>
          </a:p>
        </p:txBody>
      </p:sp>
      <p:sp>
        <p:nvSpPr>
          <p:cNvPr id="105" name="Title 4">
            <a:extLst>
              <a:ext uri="{FF2B5EF4-FFF2-40B4-BE49-F238E27FC236}">
                <a16:creationId xmlns:a16="http://schemas.microsoft.com/office/drawing/2014/main" id="{3C49EF9A-1EB2-B24C-A1A3-4A871E82C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US" sz="2400" dirty="0">
                <a:latin typeface="Tahoma" charset="0"/>
                <a:ea typeface="Tahoma" charset="0"/>
                <a:cs typeface="Tahoma" charset="0"/>
              </a:rPr>
              <a:t>Lowering Adoption Hurdles </a:t>
            </a:r>
            <a:r>
              <a:rPr lang="en-US" sz="2400">
                <a:latin typeface="Tahoma" charset="0"/>
                <a:ea typeface="Tahoma" charset="0"/>
                <a:cs typeface="Tahoma" charset="0"/>
              </a:rPr>
              <a:t>for SBOMs </a:t>
            </a:r>
            <a:r>
              <a:rPr lang="en-US" sz="2400" dirty="0">
                <a:latin typeface="Tahoma" charset="0"/>
                <a:ea typeface="Tahoma" charset="0"/>
                <a:cs typeface="Tahoma" charset="0"/>
              </a:rPr>
              <a:t>and more</a:t>
            </a:r>
            <a:endParaRPr lang="en-US" sz="24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CA88D05-1B6C-7D4B-8DCE-8961B852D6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410280" y="66939"/>
            <a:ext cx="1459485" cy="610331"/>
          </a:xfrm>
          <a:prstGeom prst="rect">
            <a:avLst/>
          </a:prstGeom>
          <a:noFill/>
          <a:effectLst>
            <a:glow rad="76200">
              <a:schemeClr val="bg1"/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2" name="Rectangle 111">
            <a:extLst>
              <a:ext uri="{FF2B5EF4-FFF2-40B4-BE49-F238E27FC236}">
                <a16:creationId xmlns:a16="http://schemas.microsoft.com/office/drawing/2014/main" id="{6E52526B-78AA-5841-9C28-C823D0DCE1BC}"/>
              </a:ext>
            </a:extLst>
          </p:cNvPr>
          <p:cNvSpPr/>
          <p:nvPr/>
        </p:nvSpPr>
        <p:spPr>
          <a:xfrm>
            <a:off x="3265525" y="6508204"/>
            <a:ext cx="814205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/>
            <a:r>
              <a:rPr lang="en-US" sz="800" b="1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© 2020 The MITRE Corporation. All rights reserved. Approved for Public Release; Distribution Unlimited. Case No: </a:t>
            </a:r>
            <a:r>
              <a:rPr lang="en-US" sz="8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20-01465-22</a:t>
            </a:r>
            <a:endParaRPr lang="en-US" sz="800" b="1" dirty="0">
              <a:solidFill>
                <a:schemeClr val="bg1">
                  <a:lumMod val="50000"/>
                </a:schemeClr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113" name="Picture 112">
            <a:extLst>
              <a:ext uri="{FF2B5EF4-FFF2-40B4-BE49-F238E27FC236}">
                <a16:creationId xmlns:a16="http://schemas.microsoft.com/office/drawing/2014/main" id="{E3CAD93D-64DE-2E4E-9099-D51A5E328F16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29128" y="6431280"/>
            <a:ext cx="927592" cy="264160"/>
          </a:xfrm>
          <a:prstGeom prst="rect">
            <a:avLst/>
          </a:prstGeom>
        </p:spPr>
      </p:pic>
      <p:sp>
        <p:nvSpPr>
          <p:cNvPr id="114" name="Film">
            <a:extLst>
              <a:ext uri="{FF2B5EF4-FFF2-40B4-BE49-F238E27FC236}">
                <a16:creationId xmlns:a16="http://schemas.microsoft.com/office/drawing/2014/main" id="{0A43D96F-ACC1-8C40-B262-168DB77AFEFC}"/>
              </a:ext>
            </a:extLst>
          </p:cNvPr>
          <p:cNvSpPr>
            <a:spLocks noEditPoints="1" noChangeArrowheads="1"/>
          </p:cNvSpPr>
          <p:nvPr/>
        </p:nvSpPr>
        <p:spPr bwMode="auto">
          <a:xfrm>
            <a:off x="-4730" y="6545308"/>
            <a:ext cx="219075" cy="304800"/>
          </a:xfrm>
          <a:custGeom>
            <a:avLst/>
            <a:gdLst>
              <a:gd name="T0" fmla="*/ 0 w 21600"/>
              <a:gd name="T1" fmla="*/ 0 h 21600"/>
              <a:gd name="T2" fmla="*/ 10800 w 21600"/>
              <a:gd name="T3" fmla="*/ 0 h 21600"/>
              <a:gd name="T4" fmla="*/ 21600 w 21600"/>
              <a:gd name="T5" fmla="*/ 0 h 21600"/>
              <a:gd name="T6" fmla="*/ 21600 w 21600"/>
              <a:gd name="T7" fmla="*/ 10800 h 21600"/>
              <a:gd name="T8" fmla="*/ 21600 w 21600"/>
              <a:gd name="T9" fmla="*/ 21600 h 21600"/>
              <a:gd name="T10" fmla="*/ 10800 w 21600"/>
              <a:gd name="T11" fmla="*/ 21600 h 21600"/>
              <a:gd name="T12" fmla="*/ 0 w 21600"/>
              <a:gd name="T13" fmla="*/ 21600 h 21600"/>
              <a:gd name="T14" fmla="*/ 0 w 21600"/>
              <a:gd name="T15" fmla="*/ 10800 h 21600"/>
              <a:gd name="T16" fmla="*/ 4960 w 21600"/>
              <a:gd name="T17" fmla="*/ 8129 h 21600"/>
              <a:gd name="T18" fmla="*/ 17079 w 21600"/>
              <a:gd name="T19" fmla="*/ 1342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 extrusionOk="0">
                <a:moveTo>
                  <a:pt x="21600" y="0"/>
                </a:move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close/>
              </a:path>
              <a:path w="21600" h="21600" extrusionOk="0">
                <a:moveTo>
                  <a:pt x="3014" y="21600"/>
                </a:moveTo>
                <a:lnTo>
                  <a:pt x="3014" y="0"/>
                </a:lnTo>
                <a:lnTo>
                  <a:pt x="0" y="0"/>
                </a:lnTo>
                <a:lnTo>
                  <a:pt x="0" y="21600"/>
                </a:lnTo>
                <a:lnTo>
                  <a:pt x="3014" y="21600"/>
                </a:lnTo>
                <a:close/>
              </a:path>
              <a:path w="21600" h="21600" extrusionOk="0">
                <a:moveTo>
                  <a:pt x="21600" y="21600"/>
                </a:moveTo>
                <a:lnTo>
                  <a:pt x="21600" y="0"/>
                </a:lnTo>
                <a:lnTo>
                  <a:pt x="18586" y="0"/>
                </a:lnTo>
                <a:lnTo>
                  <a:pt x="18586" y="21600"/>
                </a:lnTo>
                <a:lnTo>
                  <a:pt x="21600" y="21600"/>
                </a:lnTo>
                <a:close/>
              </a:path>
              <a:path w="21600" h="21600" extrusionOk="0">
                <a:moveTo>
                  <a:pt x="6028" y="6574"/>
                </a:moveTo>
                <a:lnTo>
                  <a:pt x="15572" y="6574"/>
                </a:lnTo>
                <a:lnTo>
                  <a:pt x="16074" y="6574"/>
                </a:lnTo>
                <a:lnTo>
                  <a:pt x="16326" y="6457"/>
                </a:lnTo>
                <a:lnTo>
                  <a:pt x="16577" y="6339"/>
                </a:lnTo>
                <a:lnTo>
                  <a:pt x="16828" y="6222"/>
                </a:lnTo>
                <a:lnTo>
                  <a:pt x="17079" y="6222"/>
                </a:lnTo>
                <a:lnTo>
                  <a:pt x="17330" y="5987"/>
                </a:lnTo>
                <a:lnTo>
                  <a:pt x="17330" y="5870"/>
                </a:lnTo>
                <a:lnTo>
                  <a:pt x="17581" y="5635"/>
                </a:lnTo>
                <a:lnTo>
                  <a:pt x="17581" y="1526"/>
                </a:lnTo>
                <a:lnTo>
                  <a:pt x="17330" y="1291"/>
                </a:lnTo>
                <a:lnTo>
                  <a:pt x="17330" y="1174"/>
                </a:lnTo>
                <a:lnTo>
                  <a:pt x="17079" y="1057"/>
                </a:lnTo>
                <a:lnTo>
                  <a:pt x="16828" y="939"/>
                </a:lnTo>
                <a:lnTo>
                  <a:pt x="16577" y="822"/>
                </a:lnTo>
                <a:lnTo>
                  <a:pt x="16326" y="704"/>
                </a:lnTo>
                <a:lnTo>
                  <a:pt x="16074" y="704"/>
                </a:lnTo>
                <a:lnTo>
                  <a:pt x="15572" y="587"/>
                </a:lnTo>
                <a:lnTo>
                  <a:pt x="6028" y="587"/>
                </a:lnTo>
                <a:lnTo>
                  <a:pt x="5526" y="704"/>
                </a:lnTo>
                <a:lnTo>
                  <a:pt x="5274" y="704"/>
                </a:lnTo>
                <a:lnTo>
                  <a:pt x="5023" y="822"/>
                </a:lnTo>
                <a:lnTo>
                  <a:pt x="4772" y="939"/>
                </a:lnTo>
                <a:lnTo>
                  <a:pt x="4521" y="1057"/>
                </a:lnTo>
                <a:lnTo>
                  <a:pt x="4270" y="1174"/>
                </a:lnTo>
                <a:lnTo>
                  <a:pt x="4270" y="1291"/>
                </a:lnTo>
                <a:lnTo>
                  <a:pt x="4019" y="1526"/>
                </a:lnTo>
                <a:lnTo>
                  <a:pt x="4019" y="5635"/>
                </a:lnTo>
                <a:lnTo>
                  <a:pt x="4270" y="5870"/>
                </a:lnTo>
                <a:lnTo>
                  <a:pt x="4270" y="5987"/>
                </a:lnTo>
                <a:lnTo>
                  <a:pt x="4521" y="6222"/>
                </a:lnTo>
                <a:lnTo>
                  <a:pt x="4772" y="6222"/>
                </a:lnTo>
                <a:lnTo>
                  <a:pt x="5023" y="6339"/>
                </a:lnTo>
                <a:lnTo>
                  <a:pt x="5274" y="6457"/>
                </a:lnTo>
                <a:lnTo>
                  <a:pt x="5526" y="6574"/>
                </a:lnTo>
                <a:lnTo>
                  <a:pt x="6028" y="6574"/>
                </a:lnTo>
                <a:close/>
              </a:path>
              <a:path w="21600" h="21600" extrusionOk="0">
                <a:moveTo>
                  <a:pt x="6028" y="13617"/>
                </a:moveTo>
                <a:lnTo>
                  <a:pt x="15572" y="13617"/>
                </a:lnTo>
                <a:lnTo>
                  <a:pt x="16074" y="13617"/>
                </a:lnTo>
                <a:lnTo>
                  <a:pt x="16326" y="13617"/>
                </a:lnTo>
                <a:lnTo>
                  <a:pt x="16577" y="13500"/>
                </a:lnTo>
                <a:lnTo>
                  <a:pt x="16828" y="13383"/>
                </a:lnTo>
                <a:lnTo>
                  <a:pt x="17079" y="13265"/>
                </a:lnTo>
                <a:lnTo>
                  <a:pt x="17330" y="13148"/>
                </a:lnTo>
                <a:lnTo>
                  <a:pt x="17330" y="12913"/>
                </a:lnTo>
                <a:lnTo>
                  <a:pt x="17581" y="12796"/>
                </a:lnTo>
                <a:lnTo>
                  <a:pt x="17581" y="8687"/>
                </a:lnTo>
                <a:lnTo>
                  <a:pt x="17330" y="8452"/>
                </a:lnTo>
                <a:lnTo>
                  <a:pt x="17330" y="8335"/>
                </a:lnTo>
                <a:lnTo>
                  <a:pt x="17079" y="8217"/>
                </a:lnTo>
                <a:lnTo>
                  <a:pt x="16828" y="7983"/>
                </a:lnTo>
                <a:lnTo>
                  <a:pt x="16577" y="7983"/>
                </a:lnTo>
                <a:lnTo>
                  <a:pt x="16326" y="7865"/>
                </a:lnTo>
                <a:lnTo>
                  <a:pt x="16074" y="7865"/>
                </a:lnTo>
                <a:lnTo>
                  <a:pt x="15572" y="7748"/>
                </a:lnTo>
                <a:lnTo>
                  <a:pt x="6028" y="7748"/>
                </a:lnTo>
                <a:lnTo>
                  <a:pt x="5526" y="7865"/>
                </a:lnTo>
                <a:lnTo>
                  <a:pt x="5274" y="7865"/>
                </a:lnTo>
                <a:lnTo>
                  <a:pt x="5023" y="7983"/>
                </a:lnTo>
                <a:lnTo>
                  <a:pt x="4772" y="7983"/>
                </a:lnTo>
                <a:lnTo>
                  <a:pt x="4521" y="8217"/>
                </a:lnTo>
                <a:lnTo>
                  <a:pt x="4270" y="8335"/>
                </a:lnTo>
                <a:lnTo>
                  <a:pt x="4270" y="8452"/>
                </a:lnTo>
                <a:lnTo>
                  <a:pt x="4019" y="8687"/>
                </a:lnTo>
                <a:lnTo>
                  <a:pt x="4019" y="12796"/>
                </a:lnTo>
                <a:lnTo>
                  <a:pt x="4270" y="12913"/>
                </a:lnTo>
                <a:lnTo>
                  <a:pt x="4270" y="13148"/>
                </a:lnTo>
                <a:lnTo>
                  <a:pt x="4521" y="13265"/>
                </a:lnTo>
                <a:lnTo>
                  <a:pt x="4772" y="13383"/>
                </a:lnTo>
                <a:lnTo>
                  <a:pt x="5023" y="13500"/>
                </a:lnTo>
                <a:lnTo>
                  <a:pt x="5274" y="13617"/>
                </a:lnTo>
                <a:lnTo>
                  <a:pt x="5526" y="13617"/>
                </a:lnTo>
                <a:lnTo>
                  <a:pt x="6028" y="13617"/>
                </a:lnTo>
                <a:close/>
              </a:path>
              <a:path w="21600" h="21600" extrusionOk="0">
                <a:moveTo>
                  <a:pt x="6028" y="20778"/>
                </a:moveTo>
                <a:lnTo>
                  <a:pt x="15572" y="20778"/>
                </a:lnTo>
                <a:lnTo>
                  <a:pt x="16074" y="20778"/>
                </a:lnTo>
                <a:lnTo>
                  <a:pt x="16326" y="20661"/>
                </a:lnTo>
                <a:lnTo>
                  <a:pt x="16577" y="20661"/>
                </a:lnTo>
                <a:lnTo>
                  <a:pt x="16828" y="20543"/>
                </a:lnTo>
                <a:lnTo>
                  <a:pt x="17079" y="20426"/>
                </a:lnTo>
                <a:lnTo>
                  <a:pt x="17330" y="20309"/>
                </a:lnTo>
                <a:lnTo>
                  <a:pt x="17330" y="20074"/>
                </a:lnTo>
                <a:lnTo>
                  <a:pt x="17581" y="19957"/>
                </a:lnTo>
                <a:lnTo>
                  <a:pt x="17581" y="15730"/>
                </a:lnTo>
                <a:lnTo>
                  <a:pt x="17330" y="15613"/>
                </a:lnTo>
                <a:lnTo>
                  <a:pt x="17330" y="15378"/>
                </a:lnTo>
                <a:lnTo>
                  <a:pt x="17079" y="15378"/>
                </a:lnTo>
                <a:lnTo>
                  <a:pt x="16828" y="15143"/>
                </a:lnTo>
                <a:lnTo>
                  <a:pt x="16577" y="15026"/>
                </a:lnTo>
                <a:lnTo>
                  <a:pt x="16326" y="15026"/>
                </a:lnTo>
                <a:lnTo>
                  <a:pt x="16074" y="15026"/>
                </a:lnTo>
                <a:lnTo>
                  <a:pt x="15572" y="14909"/>
                </a:lnTo>
                <a:lnTo>
                  <a:pt x="6028" y="14909"/>
                </a:lnTo>
                <a:lnTo>
                  <a:pt x="5526" y="15026"/>
                </a:lnTo>
                <a:lnTo>
                  <a:pt x="5274" y="15026"/>
                </a:lnTo>
                <a:lnTo>
                  <a:pt x="5023" y="15026"/>
                </a:lnTo>
                <a:lnTo>
                  <a:pt x="4772" y="15143"/>
                </a:lnTo>
                <a:lnTo>
                  <a:pt x="4521" y="15378"/>
                </a:lnTo>
                <a:lnTo>
                  <a:pt x="4270" y="15378"/>
                </a:lnTo>
                <a:lnTo>
                  <a:pt x="4270" y="15613"/>
                </a:lnTo>
                <a:lnTo>
                  <a:pt x="4019" y="15730"/>
                </a:lnTo>
                <a:lnTo>
                  <a:pt x="4019" y="19957"/>
                </a:lnTo>
                <a:lnTo>
                  <a:pt x="4270" y="20074"/>
                </a:lnTo>
                <a:lnTo>
                  <a:pt x="4270" y="20309"/>
                </a:lnTo>
                <a:lnTo>
                  <a:pt x="4521" y="20426"/>
                </a:lnTo>
                <a:lnTo>
                  <a:pt x="4772" y="20543"/>
                </a:lnTo>
                <a:lnTo>
                  <a:pt x="5023" y="20661"/>
                </a:lnTo>
                <a:lnTo>
                  <a:pt x="5274" y="20661"/>
                </a:lnTo>
                <a:lnTo>
                  <a:pt x="5526" y="20778"/>
                </a:lnTo>
                <a:lnTo>
                  <a:pt x="6028" y="20778"/>
                </a:lnTo>
                <a:close/>
              </a:path>
              <a:path w="21600" h="21600" extrusionOk="0">
                <a:moveTo>
                  <a:pt x="753" y="1291"/>
                </a:moveTo>
                <a:lnTo>
                  <a:pt x="2260" y="1291"/>
                </a:lnTo>
                <a:lnTo>
                  <a:pt x="2260" y="235"/>
                </a:lnTo>
                <a:lnTo>
                  <a:pt x="753" y="235"/>
                </a:lnTo>
                <a:lnTo>
                  <a:pt x="753" y="1291"/>
                </a:lnTo>
                <a:close/>
              </a:path>
              <a:path w="21600" h="21600" extrusionOk="0">
                <a:moveTo>
                  <a:pt x="753" y="2700"/>
                </a:moveTo>
                <a:lnTo>
                  <a:pt x="2260" y="2700"/>
                </a:lnTo>
                <a:lnTo>
                  <a:pt x="2260" y="1643"/>
                </a:lnTo>
                <a:lnTo>
                  <a:pt x="753" y="1643"/>
                </a:lnTo>
                <a:lnTo>
                  <a:pt x="753" y="2700"/>
                </a:lnTo>
                <a:close/>
              </a:path>
              <a:path w="21600" h="21600" extrusionOk="0">
                <a:moveTo>
                  <a:pt x="753" y="4109"/>
                </a:moveTo>
                <a:lnTo>
                  <a:pt x="2260" y="4109"/>
                </a:lnTo>
                <a:lnTo>
                  <a:pt x="2260" y="3052"/>
                </a:lnTo>
                <a:lnTo>
                  <a:pt x="753" y="3052"/>
                </a:lnTo>
                <a:lnTo>
                  <a:pt x="753" y="4109"/>
                </a:lnTo>
                <a:close/>
              </a:path>
              <a:path w="21600" h="21600" extrusionOk="0">
                <a:moveTo>
                  <a:pt x="753" y="5517"/>
                </a:moveTo>
                <a:lnTo>
                  <a:pt x="2260" y="5517"/>
                </a:lnTo>
                <a:lnTo>
                  <a:pt x="2260" y="4461"/>
                </a:lnTo>
                <a:lnTo>
                  <a:pt x="753" y="4461"/>
                </a:lnTo>
                <a:lnTo>
                  <a:pt x="753" y="5517"/>
                </a:lnTo>
                <a:close/>
              </a:path>
              <a:path w="21600" h="21600" extrusionOk="0">
                <a:moveTo>
                  <a:pt x="753" y="6926"/>
                </a:moveTo>
                <a:lnTo>
                  <a:pt x="2260" y="6926"/>
                </a:lnTo>
                <a:lnTo>
                  <a:pt x="2260" y="5870"/>
                </a:lnTo>
                <a:lnTo>
                  <a:pt x="753" y="5870"/>
                </a:lnTo>
                <a:lnTo>
                  <a:pt x="753" y="6926"/>
                </a:lnTo>
                <a:close/>
              </a:path>
              <a:path w="21600" h="21600" extrusionOk="0">
                <a:moveTo>
                  <a:pt x="753" y="8335"/>
                </a:moveTo>
                <a:lnTo>
                  <a:pt x="2260" y="8335"/>
                </a:lnTo>
                <a:lnTo>
                  <a:pt x="2260" y="7278"/>
                </a:lnTo>
                <a:lnTo>
                  <a:pt x="753" y="7278"/>
                </a:lnTo>
                <a:lnTo>
                  <a:pt x="753" y="8335"/>
                </a:lnTo>
                <a:close/>
              </a:path>
              <a:path w="21600" h="21600" extrusionOk="0">
                <a:moveTo>
                  <a:pt x="753" y="9743"/>
                </a:moveTo>
                <a:lnTo>
                  <a:pt x="2260" y="9743"/>
                </a:lnTo>
                <a:lnTo>
                  <a:pt x="2260" y="8687"/>
                </a:lnTo>
                <a:lnTo>
                  <a:pt x="753" y="8687"/>
                </a:lnTo>
                <a:lnTo>
                  <a:pt x="753" y="9743"/>
                </a:lnTo>
                <a:close/>
              </a:path>
              <a:path w="21600" h="21600" extrusionOk="0">
                <a:moveTo>
                  <a:pt x="753" y="11152"/>
                </a:moveTo>
                <a:lnTo>
                  <a:pt x="2260" y="11152"/>
                </a:lnTo>
                <a:lnTo>
                  <a:pt x="2260" y="10096"/>
                </a:lnTo>
                <a:lnTo>
                  <a:pt x="753" y="10096"/>
                </a:lnTo>
                <a:lnTo>
                  <a:pt x="753" y="11152"/>
                </a:lnTo>
                <a:close/>
              </a:path>
              <a:path w="21600" h="21600" extrusionOk="0">
                <a:moveTo>
                  <a:pt x="753" y="12561"/>
                </a:moveTo>
                <a:lnTo>
                  <a:pt x="2260" y="12561"/>
                </a:lnTo>
                <a:lnTo>
                  <a:pt x="2260" y="11504"/>
                </a:lnTo>
                <a:lnTo>
                  <a:pt x="753" y="11504"/>
                </a:lnTo>
                <a:lnTo>
                  <a:pt x="753" y="12561"/>
                </a:lnTo>
                <a:close/>
              </a:path>
              <a:path w="21600" h="21600" extrusionOk="0">
                <a:moveTo>
                  <a:pt x="753" y="13970"/>
                </a:moveTo>
                <a:lnTo>
                  <a:pt x="2260" y="13970"/>
                </a:lnTo>
                <a:lnTo>
                  <a:pt x="2260" y="12913"/>
                </a:lnTo>
                <a:lnTo>
                  <a:pt x="753" y="12913"/>
                </a:lnTo>
                <a:lnTo>
                  <a:pt x="753" y="13970"/>
                </a:lnTo>
                <a:close/>
              </a:path>
              <a:path w="21600" h="21600" extrusionOk="0">
                <a:moveTo>
                  <a:pt x="753" y="15378"/>
                </a:moveTo>
                <a:lnTo>
                  <a:pt x="2260" y="15378"/>
                </a:lnTo>
                <a:lnTo>
                  <a:pt x="2260" y="14322"/>
                </a:lnTo>
                <a:lnTo>
                  <a:pt x="753" y="14322"/>
                </a:lnTo>
                <a:lnTo>
                  <a:pt x="753" y="15378"/>
                </a:lnTo>
                <a:close/>
              </a:path>
              <a:path w="21600" h="21600" extrusionOk="0">
                <a:moveTo>
                  <a:pt x="753" y="16787"/>
                </a:moveTo>
                <a:lnTo>
                  <a:pt x="2260" y="16787"/>
                </a:lnTo>
                <a:lnTo>
                  <a:pt x="2260" y="15730"/>
                </a:lnTo>
                <a:lnTo>
                  <a:pt x="753" y="15730"/>
                </a:lnTo>
                <a:lnTo>
                  <a:pt x="753" y="16787"/>
                </a:lnTo>
                <a:close/>
              </a:path>
              <a:path w="21600" h="21600" extrusionOk="0">
                <a:moveTo>
                  <a:pt x="753" y="18196"/>
                </a:moveTo>
                <a:lnTo>
                  <a:pt x="2260" y="18196"/>
                </a:lnTo>
                <a:lnTo>
                  <a:pt x="2260" y="17139"/>
                </a:lnTo>
                <a:lnTo>
                  <a:pt x="753" y="17139"/>
                </a:lnTo>
                <a:lnTo>
                  <a:pt x="753" y="18196"/>
                </a:lnTo>
                <a:close/>
              </a:path>
              <a:path w="21600" h="21600" extrusionOk="0">
                <a:moveTo>
                  <a:pt x="753" y="19604"/>
                </a:moveTo>
                <a:lnTo>
                  <a:pt x="2260" y="19604"/>
                </a:lnTo>
                <a:lnTo>
                  <a:pt x="2260" y="18548"/>
                </a:lnTo>
                <a:lnTo>
                  <a:pt x="753" y="18548"/>
                </a:lnTo>
                <a:lnTo>
                  <a:pt x="753" y="19604"/>
                </a:lnTo>
                <a:close/>
              </a:path>
              <a:path w="21600" h="21600" extrusionOk="0">
                <a:moveTo>
                  <a:pt x="753" y="21013"/>
                </a:moveTo>
                <a:lnTo>
                  <a:pt x="2260" y="21013"/>
                </a:lnTo>
                <a:lnTo>
                  <a:pt x="2260" y="19957"/>
                </a:lnTo>
                <a:lnTo>
                  <a:pt x="753" y="19957"/>
                </a:lnTo>
                <a:lnTo>
                  <a:pt x="753" y="21013"/>
                </a:lnTo>
                <a:close/>
              </a:path>
              <a:path w="21600" h="21600" extrusionOk="0">
                <a:moveTo>
                  <a:pt x="19340" y="1409"/>
                </a:moveTo>
                <a:lnTo>
                  <a:pt x="20595" y="1409"/>
                </a:lnTo>
                <a:lnTo>
                  <a:pt x="20595" y="352"/>
                </a:lnTo>
                <a:lnTo>
                  <a:pt x="19340" y="352"/>
                </a:lnTo>
                <a:lnTo>
                  <a:pt x="19340" y="1409"/>
                </a:lnTo>
                <a:close/>
              </a:path>
              <a:path w="21600" h="21600" extrusionOk="0">
                <a:moveTo>
                  <a:pt x="19340" y="2700"/>
                </a:moveTo>
                <a:lnTo>
                  <a:pt x="20595" y="2700"/>
                </a:lnTo>
                <a:lnTo>
                  <a:pt x="20595" y="1643"/>
                </a:lnTo>
                <a:lnTo>
                  <a:pt x="19340" y="1643"/>
                </a:lnTo>
                <a:lnTo>
                  <a:pt x="19340" y="2700"/>
                </a:lnTo>
                <a:close/>
              </a:path>
              <a:path w="21600" h="21600" extrusionOk="0">
                <a:moveTo>
                  <a:pt x="19340" y="4109"/>
                </a:moveTo>
                <a:lnTo>
                  <a:pt x="20595" y="4109"/>
                </a:lnTo>
                <a:lnTo>
                  <a:pt x="20595" y="3052"/>
                </a:lnTo>
                <a:lnTo>
                  <a:pt x="19340" y="3052"/>
                </a:lnTo>
                <a:lnTo>
                  <a:pt x="19340" y="4109"/>
                </a:lnTo>
                <a:close/>
              </a:path>
              <a:path w="21600" h="21600" extrusionOk="0">
                <a:moveTo>
                  <a:pt x="19340" y="5517"/>
                </a:moveTo>
                <a:lnTo>
                  <a:pt x="20595" y="5517"/>
                </a:lnTo>
                <a:lnTo>
                  <a:pt x="20595" y="4461"/>
                </a:lnTo>
                <a:lnTo>
                  <a:pt x="19340" y="4461"/>
                </a:lnTo>
                <a:lnTo>
                  <a:pt x="19340" y="5517"/>
                </a:lnTo>
                <a:close/>
              </a:path>
              <a:path w="21600" h="21600" extrusionOk="0">
                <a:moveTo>
                  <a:pt x="19340" y="6926"/>
                </a:moveTo>
                <a:lnTo>
                  <a:pt x="20595" y="6926"/>
                </a:lnTo>
                <a:lnTo>
                  <a:pt x="20595" y="5870"/>
                </a:lnTo>
                <a:lnTo>
                  <a:pt x="19340" y="5870"/>
                </a:lnTo>
                <a:lnTo>
                  <a:pt x="19340" y="6926"/>
                </a:lnTo>
                <a:close/>
              </a:path>
              <a:path w="21600" h="21600" extrusionOk="0">
                <a:moveTo>
                  <a:pt x="19340" y="8335"/>
                </a:moveTo>
                <a:lnTo>
                  <a:pt x="20595" y="8335"/>
                </a:lnTo>
                <a:lnTo>
                  <a:pt x="20595" y="7278"/>
                </a:lnTo>
                <a:lnTo>
                  <a:pt x="19340" y="7278"/>
                </a:lnTo>
                <a:lnTo>
                  <a:pt x="19340" y="8335"/>
                </a:lnTo>
                <a:close/>
              </a:path>
              <a:path w="21600" h="21600" extrusionOk="0">
                <a:moveTo>
                  <a:pt x="19340" y="9743"/>
                </a:moveTo>
                <a:lnTo>
                  <a:pt x="20595" y="9743"/>
                </a:lnTo>
                <a:lnTo>
                  <a:pt x="20595" y="8687"/>
                </a:lnTo>
                <a:lnTo>
                  <a:pt x="19340" y="8687"/>
                </a:lnTo>
                <a:lnTo>
                  <a:pt x="19340" y="9743"/>
                </a:lnTo>
                <a:close/>
              </a:path>
              <a:path w="21600" h="21600" extrusionOk="0">
                <a:moveTo>
                  <a:pt x="19340" y="11152"/>
                </a:moveTo>
                <a:lnTo>
                  <a:pt x="20595" y="11152"/>
                </a:lnTo>
                <a:lnTo>
                  <a:pt x="20595" y="10096"/>
                </a:lnTo>
                <a:lnTo>
                  <a:pt x="19340" y="10096"/>
                </a:lnTo>
                <a:lnTo>
                  <a:pt x="19340" y="11152"/>
                </a:lnTo>
                <a:close/>
              </a:path>
              <a:path w="21600" h="21600" extrusionOk="0">
                <a:moveTo>
                  <a:pt x="19340" y="12561"/>
                </a:moveTo>
                <a:lnTo>
                  <a:pt x="20595" y="12561"/>
                </a:lnTo>
                <a:lnTo>
                  <a:pt x="20595" y="11504"/>
                </a:lnTo>
                <a:lnTo>
                  <a:pt x="19340" y="11504"/>
                </a:lnTo>
                <a:lnTo>
                  <a:pt x="19340" y="12561"/>
                </a:lnTo>
                <a:close/>
              </a:path>
              <a:path w="21600" h="21600" extrusionOk="0">
                <a:moveTo>
                  <a:pt x="19340" y="13970"/>
                </a:moveTo>
                <a:lnTo>
                  <a:pt x="20595" y="13970"/>
                </a:lnTo>
                <a:lnTo>
                  <a:pt x="20595" y="12913"/>
                </a:lnTo>
                <a:lnTo>
                  <a:pt x="19340" y="12913"/>
                </a:lnTo>
                <a:lnTo>
                  <a:pt x="19340" y="13970"/>
                </a:lnTo>
                <a:close/>
              </a:path>
              <a:path w="21600" h="21600" extrusionOk="0">
                <a:moveTo>
                  <a:pt x="19340" y="15378"/>
                </a:moveTo>
                <a:lnTo>
                  <a:pt x="20595" y="15378"/>
                </a:lnTo>
                <a:lnTo>
                  <a:pt x="20595" y="14322"/>
                </a:lnTo>
                <a:lnTo>
                  <a:pt x="19340" y="14322"/>
                </a:lnTo>
                <a:lnTo>
                  <a:pt x="19340" y="15378"/>
                </a:lnTo>
                <a:close/>
              </a:path>
              <a:path w="21600" h="21600" extrusionOk="0">
                <a:moveTo>
                  <a:pt x="19340" y="16787"/>
                </a:moveTo>
                <a:lnTo>
                  <a:pt x="20595" y="16787"/>
                </a:lnTo>
                <a:lnTo>
                  <a:pt x="20595" y="15730"/>
                </a:lnTo>
                <a:lnTo>
                  <a:pt x="19340" y="15730"/>
                </a:lnTo>
                <a:lnTo>
                  <a:pt x="19340" y="16787"/>
                </a:lnTo>
                <a:close/>
              </a:path>
              <a:path w="21600" h="21600" extrusionOk="0">
                <a:moveTo>
                  <a:pt x="19340" y="18196"/>
                </a:moveTo>
                <a:lnTo>
                  <a:pt x="20595" y="18196"/>
                </a:lnTo>
                <a:lnTo>
                  <a:pt x="20595" y="17139"/>
                </a:lnTo>
                <a:lnTo>
                  <a:pt x="19340" y="17139"/>
                </a:lnTo>
                <a:lnTo>
                  <a:pt x="19340" y="18196"/>
                </a:lnTo>
                <a:close/>
              </a:path>
              <a:path w="21600" h="21600" extrusionOk="0">
                <a:moveTo>
                  <a:pt x="19340" y="19604"/>
                </a:moveTo>
                <a:lnTo>
                  <a:pt x="20595" y="19604"/>
                </a:lnTo>
                <a:lnTo>
                  <a:pt x="20595" y="18548"/>
                </a:lnTo>
                <a:lnTo>
                  <a:pt x="19340" y="18548"/>
                </a:lnTo>
                <a:lnTo>
                  <a:pt x="19340" y="19604"/>
                </a:lnTo>
                <a:close/>
              </a:path>
              <a:path w="21600" h="21600" extrusionOk="0">
                <a:moveTo>
                  <a:pt x="19340" y="21013"/>
                </a:moveTo>
                <a:lnTo>
                  <a:pt x="20595" y="21013"/>
                </a:lnTo>
                <a:lnTo>
                  <a:pt x="20595" y="19957"/>
                </a:lnTo>
                <a:lnTo>
                  <a:pt x="19340" y="19957"/>
                </a:lnTo>
                <a:lnTo>
                  <a:pt x="19340" y="21013"/>
                </a:lnTo>
                <a:close/>
              </a:path>
            </a:pathLst>
          </a:custGeom>
          <a:solidFill>
            <a:srgbClr val="FFFFCC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3205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99" grpId="0" animBg="1"/>
      <p:bldP spid="98" grpId="0" animBg="1"/>
      <p:bldP spid="87" grpId="0" animBg="1"/>
      <p:bldP spid="88" grpId="0" animBg="1"/>
      <p:bldP spid="100" grpId="0" animBg="1"/>
      <p:bldP spid="101" grpId="0" animBg="1"/>
      <p:bldP spid="102" grpId="0" animBg="1"/>
      <p:bldP spid="103" grpId="0" animBg="1"/>
      <p:bldP spid="114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customXsn xmlns="http://schemas.microsoft.com/office/2006/metadata/customXsn">
  <xsnLocation/>
  <cached>True</cached>
  <openByDefault>True</openByDefault>
  <xsnScope/>
</customXsn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ITRE_x0020_Sensitivity xmlns="http://schemas.microsoft.com/sharepoint/v3">Internal MITRE Information</MITRE_x0020_Sensitivity>
    <_Contributor xmlns="http://schemas.microsoft.com/sharepoint/v3/fields" xsi:nil="true"/>
    <Release_x0020_Statement xmlns="http://schemas.microsoft.com/sharepoint/v3">For Internal MITRE Use</Release_x0020_Statement>
  </documentManagement>
</p:properties>
</file>

<file path=customXml/item4.xml><?xml version="1.0" encoding="utf-8"?>
<ct:contentTypeSchema xmlns:ct="http://schemas.microsoft.com/office/2006/metadata/contentType" xmlns:ma="http://schemas.microsoft.com/office/2006/metadata/properties/metaAttributes" ct:_="" ma:_="" ma:contentTypeName="MITRE Work" ma:contentTypeID="0x010100823A99C636F7423283FB0D200866C613003B7E54EFF3D1EA4FB474109337766B7B" ma:contentTypeVersion="4" ma:contentTypeDescription="Materials and documents that contain MITRE authored content and other content directly attributable to MITRE and its work" ma:contentTypeScope="" ma:versionID="cba90374c29b6844591ab33df40752fa">
  <xsd:schema xmlns:xsd="http://www.w3.org/2001/XMLSchema" xmlns:xs="http://www.w3.org/2001/XMLSchema" xmlns:p="http://schemas.microsoft.com/office/2006/metadata/properties" xmlns:ns1="http://schemas.microsoft.com/sharepoint/v3" xmlns:ns2="http://schemas.microsoft.com/sharepoint/v3/fields" xmlns:ns3="40ca2a35-028b-4e0a-bc3e-45a8bd3b4057" targetNamespace="http://schemas.microsoft.com/office/2006/metadata/properties" ma:root="true" ma:fieldsID="46ac39a55954396b242931644f2170f2" ns1:_="" ns2:_="" ns3:_="">
    <xsd:import namespace="http://schemas.microsoft.com/sharepoint/v3"/>
    <xsd:import namespace="http://schemas.microsoft.com/sharepoint/v3/fields"/>
    <xsd:import namespace="40ca2a35-028b-4e0a-bc3e-45a8bd3b4057"/>
    <xsd:element name="properties">
      <xsd:complexType>
        <xsd:sequence>
          <xsd:element name="documentManagement">
            <xsd:complexType>
              <xsd:all>
                <xsd:element ref="ns2:_Contributor" minOccurs="0"/>
                <xsd:element ref="ns1:MITRE_x0020_Sensitivity"/>
                <xsd:element ref="ns1:Release_x0020_Statement"/>
                <xsd:element ref="ns3:SharedWithUser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MITRE_x0020_Sensitivity" ma:index="10" ma:displayName="Sensitivity" ma:default="Internal MITRE Information" ma:internalName="MITRE_x0020_Sensitivity">
      <xsd:simpleType>
        <xsd:restriction base="dms:Choice">
          <xsd:enumeration value="Public Information"/>
          <xsd:enumeration value="Internal MITRE Information"/>
          <xsd:enumeration value="Sensitive Information"/>
          <xsd:enumeration value="Highly Sensitive Information"/>
        </xsd:restriction>
      </xsd:simpleType>
    </xsd:element>
    <xsd:element name="Release_x0020_Statement" ma:index="11" ma:displayName="Release Statement" ma:default="For Internal MITRE Use" ma:internalName="Release_x0020_Statement">
      <xsd:simpleType>
        <xsd:union memberTypes="dms:Text">
          <xsd:simpleType>
            <xsd:restriction base="dms:Choice">
              <xsd:enumeration value="Approved for Public Release"/>
              <xsd:enumeration value="For Internal MITRE Use"/>
              <xsd:enumeration value="For Release to All Sponsors"/>
              <xsd:enumeration value="For Limited Internal MITRE Use"/>
              <xsd:enumeration value="For Limited External Release"/>
              <xsd:enumeration value="Privileged: Sensitive Personal Information"/>
              <xsd:enumeration value="MITRE Proprietary"/>
              <xsd:enumeration value="Source Selection Sensitive"/>
              <xsd:enumeration value="Restricted: Highly Sensitive Personal Information"/>
            </xsd:restriction>
          </xsd:simpleType>
        </xsd:un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Contributor" ma:index="9" nillable="true" ma:displayName="Contributor" ma:description="One or more people or organizations that contributed to this resource" ma:internalName="_Contributor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0ca2a35-028b-4e0a-bc3e-45a8bd3b4057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 ma:index="8" ma:displayName="Author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6CF32F1-25A4-49D1-96D8-0605213B3113}">
  <ds:schemaRefs>
    <ds:schemaRef ds:uri="http://schemas.microsoft.com/office/2006/metadata/customXsn"/>
  </ds:schemaRefs>
</ds:datastoreItem>
</file>

<file path=customXml/itemProps2.xml><?xml version="1.0" encoding="utf-8"?>
<ds:datastoreItem xmlns:ds="http://schemas.openxmlformats.org/officeDocument/2006/customXml" ds:itemID="{F8CF33F6-E71A-49BC-8F2C-2A1E355F305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2CD23DF-D84C-4E7C-9134-993C2732E07B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http://schemas.microsoft.com/sharepoint/v3/fields"/>
  </ds:schemaRefs>
</ds:datastoreItem>
</file>

<file path=customXml/itemProps4.xml><?xml version="1.0" encoding="utf-8"?>
<ds:datastoreItem xmlns:ds="http://schemas.openxmlformats.org/officeDocument/2006/customXml" ds:itemID="{9110B904-0DF0-4D47-AF6E-880554654B0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sharepoint/v3/fields"/>
    <ds:schemaRef ds:uri="40ca2a35-028b-4e0a-bc3e-45a8bd3b405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22603</TotalTime>
  <Words>817</Words>
  <Application>Microsoft Macintosh PowerPoint</Application>
  <PresentationFormat>Widescreen</PresentationFormat>
  <Paragraphs>159</Paragraphs>
  <Slides>8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7" baseType="lpstr">
      <vt:lpstr>Arial</vt:lpstr>
      <vt:lpstr>Arial Black</vt:lpstr>
      <vt:lpstr>Arial Narrow</vt:lpstr>
      <vt:lpstr>Calibri</vt:lpstr>
      <vt:lpstr>Calibri Light</vt:lpstr>
      <vt:lpstr>Helvetica LT Std</vt:lpstr>
      <vt:lpstr>Tahoma</vt:lpstr>
      <vt:lpstr>Wingdings</vt:lpstr>
      <vt:lpstr>Office Theme</vt:lpstr>
      <vt:lpstr>PowerPoint Presentation</vt:lpstr>
      <vt:lpstr>Enabling Adoption of SBOMs</vt:lpstr>
      <vt:lpstr>Ecosystem of SW Development, Integration, and Management Tools</vt:lpstr>
      <vt:lpstr>SW Development, Integration, and Management Tools</vt:lpstr>
      <vt:lpstr>Usage Scenarios for Tool-to-Tool SBoM</vt:lpstr>
      <vt:lpstr>Launched 24 Sep 2019</vt:lpstr>
      <vt:lpstr>PowerPoint Presentation</vt:lpstr>
      <vt:lpstr>Lowering Adoption Hurdles for SBOMs and more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Building a World Class Security Program</dc:title>
  <dc:creator>Steelberg, Nancy J.</dc:creator>
  <cp:lastModifiedBy>Robert A Martin</cp:lastModifiedBy>
  <cp:revision>1025</cp:revision>
  <cp:lastPrinted>2019-04-19T00:38:54Z</cp:lastPrinted>
  <dcterms:created xsi:type="dcterms:W3CDTF">2017-06-11T11:53:11Z</dcterms:created>
  <dcterms:modified xsi:type="dcterms:W3CDTF">2021-06-07T14:47:51Z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0x010100823A99C636F7423283FB0D200866C613003B7E54EFF3D1EA4FB474109337766B7B</vt:lpwstr>
  </property>
  <property fmtid="{D5CDD505-2E9C-101B-9397-08002B2CF9AE}" pid="3" name="DISdDocName">
    <vt:lpwstr>PR_18-0256</vt:lpwstr>
  </property>
  <property fmtid="{D5CDD505-2E9C-101B-9397-08002B2CF9AE}" pid="4" name="DISProperties">
    <vt:lpwstr>DISdDocName,DIScgiUrl,DISdUser,DISdID,DISidcName,DISTaskPaneUrl</vt:lpwstr>
  </property>
  <property fmtid="{D5CDD505-2E9C-101B-9397-08002B2CF9AE}" pid="5" name="DIScgiUrl">
    <vt:lpwstr>http://ecmsrv1.mitre.org/urm/idcplg</vt:lpwstr>
  </property>
  <property fmtid="{D5CDD505-2E9C-101B-9397-08002B2CF9AE}" pid="6" name="DISdUser">
    <vt:lpwstr>ramartin</vt:lpwstr>
  </property>
  <property fmtid="{D5CDD505-2E9C-101B-9397-08002B2CF9AE}" pid="7" name="DISdID">
    <vt:lpwstr>207497</vt:lpwstr>
  </property>
  <property fmtid="{D5CDD505-2E9C-101B-9397-08002B2CF9AE}" pid="8" name="DISidcName">
    <vt:lpwstr>ecmsrv1mitreorg16200</vt:lpwstr>
  </property>
  <property fmtid="{D5CDD505-2E9C-101B-9397-08002B2CF9AE}" pid="9" name="DISTaskPaneUrl">
    <vt:lpwstr>http://ecmsrv1.mitre.org/urm/idcplg?IdcService=DESKTOP_DOC_INFO&amp;dDocName=PR_18-0256&amp;dID=207497&amp;ClientControlled=DocMan,taskpane&amp;coreContentOnly=1</vt:lpwstr>
  </property>
</Properties>
</file>